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5" r:id="rId4"/>
    <p:sldId id="261" r:id="rId5"/>
    <p:sldId id="262" r:id="rId6"/>
    <p:sldId id="266" r:id="rId7"/>
    <p:sldId id="298" r:id="rId8"/>
    <p:sldId id="263" r:id="rId9"/>
    <p:sldId id="270" r:id="rId10"/>
    <p:sldId id="271" r:id="rId11"/>
    <p:sldId id="273" r:id="rId12"/>
    <p:sldId id="275" r:id="rId13"/>
    <p:sldId id="274" r:id="rId14"/>
    <p:sldId id="264" r:id="rId15"/>
    <p:sldId id="276" r:id="rId16"/>
    <p:sldId id="277" r:id="rId17"/>
    <p:sldId id="278" r:id="rId18"/>
    <p:sldId id="281" r:id="rId19"/>
    <p:sldId id="283" r:id="rId20"/>
    <p:sldId id="282" r:id="rId21"/>
    <p:sldId id="285" r:id="rId22"/>
    <p:sldId id="286" r:id="rId23"/>
    <p:sldId id="287" r:id="rId24"/>
    <p:sldId id="288" r:id="rId25"/>
    <p:sldId id="289" r:id="rId26"/>
    <p:sldId id="290" r:id="rId27"/>
    <p:sldId id="293" r:id="rId28"/>
    <p:sldId id="294" r:id="rId29"/>
    <p:sldId id="291" r:id="rId30"/>
    <p:sldId id="295" r:id="rId31"/>
    <p:sldId id="296" r:id="rId32"/>
    <p:sldId id="297" r:id="rId33"/>
    <p:sldId id="299" r:id="rId34"/>
    <p:sldId id="301" r:id="rId35"/>
    <p:sldId id="302" r:id="rId36"/>
    <p:sldId id="303"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373E6-9327-4079-A666-B8236E87AA2C}" v="31" dt="2024-02-20T19:23:16.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78" d="100"/>
          <a:sy n="78" d="100"/>
        </p:scale>
        <p:origin x="186"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Hewins" userId="7ec70b94db1cca21" providerId="LiveId" clId="{85A373E6-9327-4079-A666-B8236E87AA2C}"/>
    <pc:docChg chg="custSel addSld modSld sldOrd">
      <pc:chgData name="Ian Hewins" userId="7ec70b94db1cca21" providerId="LiveId" clId="{85A373E6-9327-4079-A666-B8236E87AA2C}" dt="2024-02-22T00:25:41.955" v="3216" actId="255"/>
      <pc:docMkLst>
        <pc:docMk/>
      </pc:docMkLst>
      <pc:sldChg chg="addSp modSp mod">
        <pc:chgData name="Ian Hewins" userId="7ec70b94db1cca21" providerId="LiveId" clId="{85A373E6-9327-4079-A666-B8236E87AA2C}" dt="2024-02-20T19:22:54.034" v="3078" actId="14100"/>
        <pc:sldMkLst>
          <pc:docMk/>
          <pc:sldMk cId="1468383433" sldId="256"/>
        </pc:sldMkLst>
        <pc:picChg chg="add mod">
          <ac:chgData name="Ian Hewins" userId="7ec70b94db1cca21" providerId="LiveId" clId="{85A373E6-9327-4079-A666-B8236E87AA2C}" dt="2024-02-20T19:22:54.034" v="3078" actId="14100"/>
          <ac:picMkLst>
            <pc:docMk/>
            <pc:sldMk cId="1468383433" sldId="256"/>
            <ac:picMk id="7" creationId="{083A50F9-96F7-0594-6627-3F164A118468}"/>
          </ac:picMkLst>
        </pc:picChg>
      </pc:sldChg>
      <pc:sldChg chg="modSp mod">
        <pc:chgData name="Ian Hewins" userId="7ec70b94db1cca21" providerId="LiveId" clId="{85A373E6-9327-4079-A666-B8236E87AA2C}" dt="2024-02-21T23:26:45.727" v="3196" actId="20577"/>
        <pc:sldMkLst>
          <pc:docMk/>
          <pc:sldMk cId="2315146326" sldId="261"/>
        </pc:sldMkLst>
        <pc:spChg chg="mod">
          <ac:chgData name="Ian Hewins" userId="7ec70b94db1cca21" providerId="LiveId" clId="{85A373E6-9327-4079-A666-B8236E87AA2C}" dt="2024-02-21T23:26:45.727" v="3196" actId="20577"/>
          <ac:spMkLst>
            <pc:docMk/>
            <pc:sldMk cId="2315146326" sldId="261"/>
            <ac:spMk id="3" creationId="{EEB19556-E770-ECA3-287A-137F1FFD631E}"/>
          </ac:spMkLst>
        </pc:spChg>
      </pc:sldChg>
      <pc:sldChg chg="modSp mod">
        <pc:chgData name="Ian Hewins" userId="7ec70b94db1cca21" providerId="LiveId" clId="{85A373E6-9327-4079-A666-B8236E87AA2C}" dt="2024-02-21T23:26:52.672" v="3200" actId="20577"/>
        <pc:sldMkLst>
          <pc:docMk/>
          <pc:sldMk cId="3469654895" sldId="262"/>
        </pc:sldMkLst>
        <pc:spChg chg="mod">
          <ac:chgData name="Ian Hewins" userId="7ec70b94db1cca21" providerId="LiveId" clId="{85A373E6-9327-4079-A666-B8236E87AA2C}" dt="2024-02-21T23:26:52.672" v="3200" actId="20577"/>
          <ac:spMkLst>
            <pc:docMk/>
            <pc:sldMk cId="3469654895" sldId="262"/>
            <ac:spMk id="3" creationId="{ADD6DEFB-8DD0-E429-F1FD-98235F90253B}"/>
          </ac:spMkLst>
        </pc:spChg>
      </pc:sldChg>
      <pc:sldChg chg="modSp mod">
        <pc:chgData name="Ian Hewins" userId="7ec70b94db1cca21" providerId="LiveId" clId="{85A373E6-9327-4079-A666-B8236E87AA2C}" dt="2024-02-21T23:07:13.857" v="3186" actId="20577"/>
        <pc:sldMkLst>
          <pc:docMk/>
          <pc:sldMk cId="2511346998" sldId="265"/>
        </pc:sldMkLst>
        <pc:spChg chg="mod">
          <ac:chgData name="Ian Hewins" userId="7ec70b94db1cca21" providerId="LiveId" clId="{85A373E6-9327-4079-A666-B8236E87AA2C}" dt="2024-02-21T23:07:13.857" v="3186" actId="20577"/>
          <ac:spMkLst>
            <pc:docMk/>
            <pc:sldMk cId="2511346998" sldId="265"/>
            <ac:spMk id="3" creationId="{BD8B0C12-CBB5-0759-B36B-21F4A2E03A0B}"/>
          </ac:spMkLst>
        </pc:spChg>
      </pc:sldChg>
      <pc:sldChg chg="modSp mod">
        <pc:chgData name="Ian Hewins" userId="7ec70b94db1cca21" providerId="LiveId" clId="{85A373E6-9327-4079-A666-B8236E87AA2C}" dt="2024-02-21T23:26:59.248" v="3204" actId="20577"/>
        <pc:sldMkLst>
          <pc:docMk/>
          <pc:sldMk cId="2122944380" sldId="266"/>
        </pc:sldMkLst>
        <pc:spChg chg="mod">
          <ac:chgData name="Ian Hewins" userId="7ec70b94db1cca21" providerId="LiveId" clId="{85A373E6-9327-4079-A666-B8236E87AA2C}" dt="2024-02-21T23:26:59.248" v="3204" actId="20577"/>
          <ac:spMkLst>
            <pc:docMk/>
            <pc:sldMk cId="2122944380" sldId="266"/>
            <ac:spMk id="3" creationId="{57E7BF78-71F7-AE7C-5548-9579CB86547B}"/>
          </ac:spMkLst>
        </pc:spChg>
      </pc:sldChg>
      <pc:sldChg chg="modSp mod">
        <pc:chgData name="Ian Hewins" userId="7ec70b94db1cca21" providerId="LiveId" clId="{85A373E6-9327-4079-A666-B8236E87AA2C}" dt="2024-02-21T23:31:25.389" v="3213" actId="20577"/>
        <pc:sldMkLst>
          <pc:docMk/>
          <pc:sldMk cId="3973396375" sldId="271"/>
        </pc:sldMkLst>
        <pc:spChg chg="mod">
          <ac:chgData name="Ian Hewins" userId="7ec70b94db1cca21" providerId="LiveId" clId="{85A373E6-9327-4079-A666-B8236E87AA2C}" dt="2024-02-21T23:31:25.389" v="3213" actId="20577"/>
          <ac:spMkLst>
            <pc:docMk/>
            <pc:sldMk cId="3973396375" sldId="271"/>
            <ac:spMk id="3" creationId="{D96C8FCF-1AC6-7E6F-9C10-8F9E181B98DA}"/>
          </ac:spMkLst>
        </pc:spChg>
      </pc:sldChg>
      <pc:sldChg chg="modSp mod">
        <pc:chgData name="Ian Hewins" userId="7ec70b94db1cca21" providerId="LiveId" clId="{85A373E6-9327-4079-A666-B8236E87AA2C}" dt="2024-02-20T23:35:35.231" v="3180" actId="20577"/>
        <pc:sldMkLst>
          <pc:docMk/>
          <pc:sldMk cId="4037937493" sldId="275"/>
        </pc:sldMkLst>
        <pc:spChg chg="mod">
          <ac:chgData name="Ian Hewins" userId="7ec70b94db1cca21" providerId="LiveId" clId="{85A373E6-9327-4079-A666-B8236E87AA2C}" dt="2024-02-20T23:35:35.231" v="3180" actId="20577"/>
          <ac:spMkLst>
            <pc:docMk/>
            <pc:sldMk cId="4037937493" sldId="275"/>
            <ac:spMk id="7" creationId="{2D228F2F-B251-28B9-139A-49DAF18A5E3A}"/>
          </ac:spMkLst>
        </pc:spChg>
      </pc:sldChg>
      <pc:sldChg chg="modSp mod">
        <pc:chgData name="Ian Hewins" userId="7ec70b94db1cca21" providerId="LiveId" clId="{85A373E6-9327-4079-A666-B8236E87AA2C}" dt="2024-02-20T23:26:43.138" v="3170" actId="20577"/>
        <pc:sldMkLst>
          <pc:docMk/>
          <pc:sldMk cId="3309005843" sldId="282"/>
        </pc:sldMkLst>
        <pc:spChg chg="mod">
          <ac:chgData name="Ian Hewins" userId="7ec70b94db1cca21" providerId="LiveId" clId="{85A373E6-9327-4079-A666-B8236E87AA2C}" dt="2024-02-20T23:26:43.138" v="3170" actId="20577"/>
          <ac:spMkLst>
            <pc:docMk/>
            <pc:sldMk cId="3309005843" sldId="282"/>
            <ac:spMk id="7" creationId="{E58D4B96-AEE6-C34C-271A-6FAF6E580DDF}"/>
          </ac:spMkLst>
        </pc:spChg>
      </pc:sldChg>
      <pc:sldChg chg="modSp mod">
        <pc:chgData name="Ian Hewins" userId="7ec70b94db1cca21" providerId="LiveId" clId="{85A373E6-9327-4079-A666-B8236E87AA2C}" dt="2024-02-20T23:38:11.673" v="3181" actId="20577"/>
        <pc:sldMkLst>
          <pc:docMk/>
          <pc:sldMk cId="2295930460" sldId="283"/>
        </pc:sldMkLst>
        <pc:spChg chg="mod">
          <ac:chgData name="Ian Hewins" userId="7ec70b94db1cca21" providerId="LiveId" clId="{85A373E6-9327-4079-A666-B8236E87AA2C}" dt="2024-02-20T23:38:11.673" v="3181" actId="20577"/>
          <ac:spMkLst>
            <pc:docMk/>
            <pc:sldMk cId="2295930460" sldId="283"/>
            <ac:spMk id="7" creationId="{6BFBD480-898C-00B2-5486-9119EA9EA387}"/>
          </ac:spMkLst>
        </pc:spChg>
      </pc:sldChg>
      <pc:sldChg chg="modSp mod">
        <pc:chgData name="Ian Hewins" userId="7ec70b94db1cca21" providerId="LiveId" clId="{85A373E6-9327-4079-A666-B8236E87AA2C}" dt="2024-02-20T01:11:01.629" v="442" actId="255"/>
        <pc:sldMkLst>
          <pc:docMk/>
          <pc:sldMk cId="2249950042" sldId="288"/>
        </pc:sldMkLst>
        <pc:spChg chg="mod">
          <ac:chgData name="Ian Hewins" userId="7ec70b94db1cca21" providerId="LiveId" clId="{85A373E6-9327-4079-A666-B8236E87AA2C}" dt="2024-02-20T01:11:01.629" v="442" actId="255"/>
          <ac:spMkLst>
            <pc:docMk/>
            <pc:sldMk cId="2249950042" sldId="288"/>
            <ac:spMk id="10" creationId="{C2594559-74B4-57D0-8533-A2154B9924ED}"/>
          </ac:spMkLst>
        </pc:spChg>
      </pc:sldChg>
      <pc:sldChg chg="modSp mod">
        <pc:chgData name="Ian Hewins" userId="7ec70b94db1cca21" providerId="LiveId" clId="{85A373E6-9327-4079-A666-B8236E87AA2C}" dt="2024-02-20T00:36:41.668" v="6" actId="20577"/>
        <pc:sldMkLst>
          <pc:docMk/>
          <pc:sldMk cId="1209461585" sldId="295"/>
        </pc:sldMkLst>
        <pc:spChg chg="mod">
          <ac:chgData name="Ian Hewins" userId="7ec70b94db1cca21" providerId="LiveId" clId="{85A373E6-9327-4079-A666-B8236E87AA2C}" dt="2024-02-20T00:36:41.668" v="6" actId="20577"/>
          <ac:spMkLst>
            <pc:docMk/>
            <pc:sldMk cId="1209461585" sldId="295"/>
            <ac:spMk id="4" creationId="{7F8219C5-15B8-B848-F7B0-800415592B01}"/>
          </ac:spMkLst>
        </pc:spChg>
      </pc:sldChg>
      <pc:sldChg chg="modSp mod">
        <pc:chgData name="Ian Hewins" userId="7ec70b94db1cca21" providerId="LiveId" clId="{85A373E6-9327-4079-A666-B8236E87AA2C}" dt="2024-02-20T00:36:48.686" v="8" actId="20577"/>
        <pc:sldMkLst>
          <pc:docMk/>
          <pc:sldMk cId="1834021762" sldId="296"/>
        </pc:sldMkLst>
        <pc:spChg chg="mod">
          <ac:chgData name="Ian Hewins" userId="7ec70b94db1cca21" providerId="LiveId" clId="{85A373E6-9327-4079-A666-B8236E87AA2C}" dt="2024-02-20T00:36:48.686" v="8" actId="20577"/>
          <ac:spMkLst>
            <pc:docMk/>
            <pc:sldMk cId="1834021762" sldId="296"/>
            <ac:spMk id="4" creationId="{3B53A551-7564-1CD7-6902-17A08C80B9A3}"/>
          </ac:spMkLst>
        </pc:spChg>
      </pc:sldChg>
      <pc:sldChg chg="addSp modSp mod">
        <pc:chgData name="Ian Hewins" userId="7ec70b94db1cca21" providerId="LiveId" clId="{85A373E6-9327-4079-A666-B8236E87AA2C}" dt="2024-02-20T00:58:48.593" v="405" actId="1076"/>
        <pc:sldMkLst>
          <pc:docMk/>
          <pc:sldMk cId="2267269247" sldId="297"/>
        </pc:sldMkLst>
        <pc:spChg chg="add mod">
          <ac:chgData name="Ian Hewins" userId="7ec70b94db1cca21" providerId="LiveId" clId="{85A373E6-9327-4079-A666-B8236E87AA2C}" dt="2024-02-20T00:43:00.991" v="92" actId="207"/>
          <ac:spMkLst>
            <pc:docMk/>
            <pc:sldMk cId="2267269247" sldId="297"/>
            <ac:spMk id="4" creationId="{35031118-0C59-8EA6-CAAA-CF000A88A1DA}"/>
          </ac:spMkLst>
        </pc:spChg>
        <pc:spChg chg="add mod">
          <ac:chgData name="Ian Hewins" userId="7ec70b94db1cca21" providerId="LiveId" clId="{85A373E6-9327-4079-A666-B8236E87AA2C}" dt="2024-02-20T00:58:48.593" v="405" actId="1076"/>
          <ac:spMkLst>
            <pc:docMk/>
            <pc:sldMk cId="2267269247" sldId="297"/>
            <ac:spMk id="5" creationId="{5FA7E270-88A9-DA35-E2C6-AD737E84CE9B}"/>
          </ac:spMkLst>
        </pc:spChg>
        <pc:picChg chg="add mod">
          <ac:chgData name="Ian Hewins" userId="7ec70b94db1cca21" providerId="LiveId" clId="{85A373E6-9327-4079-A666-B8236E87AA2C}" dt="2024-02-20T00:43:14.541" v="94" actId="14100"/>
          <ac:picMkLst>
            <pc:docMk/>
            <pc:sldMk cId="2267269247" sldId="297"/>
            <ac:picMk id="3" creationId="{1400D0D1-40E0-1600-98D5-1CF1D7011DA0}"/>
          </ac:picMkLst>
        </pc:picChg>
      </pc:sldChg>
      <pc:sldChg chg="addSp delSp modSp new mod ord setBg">
        <pc:chgData name="Ian Hewins" userId="7ec70b94db1cca21" providerId="LiveId" clId="{85A373E6-9327-4079-A666-B8236E87AA2C}" dt="2024-02-20T23:32:28.257" v="3179" actId="20577"/>
        <pc:sldMkLst>
          <pc:docMk/>
          <pc:sldMk cId="540536471" sldId="298"/>
        </pc:sldMkLst>
        <pc:spChg chg="add mod">
          <ac:chgData name="Ian Hewins" userId="7ec70b94db1cca21" providerId="LiveId" clId="{85A373E6-9327-4079-A666-B8236E87AA2C}" dt="2024-02-20T18:18:17.700" v="1019" actId="1076"/>
          <ac:spMkLst>
            <pc:docMk/>
            <pc:sldMk cId="540536471" sldId="298"/>
            <ac:spMk id="2" creationId="{2AF22952-3E0E-31EF-AC6C-0BC1FEAFAC37}"/>
          </ac:spMkLst>
        </pc:spChg>
        <pc:spChg chg="add mod">
          <ac:chgData name="Ian Hewins" userId="7ec70b94db1cca21" providerId="LiveId" clId="{85A373E6-9327-4079-A666-B8236E87AA2C}" dt="2024-02-20T23:32:28.257" v="3179" actId="20577"/>
          <ac:spMkLst>
            <pc:docMk/>
            <pc:sldMk cId="540536471" sldId="298"/>
            <ac:spMk id="4" creationId="{0F291D02-602D-14CD-4B01-1DB7F79C51DB}"/>
          </ac:spMkLst>
        </pc:spChg>
        <pc:picChg chg="add mod">
          <ac:chgData name="Ian Hewins" userId="7ec70b94db1cca21" providerId="LiveId" clId="{85A373E6-9327-4079-A666-B8236E87AA2C}" dt="2024-02-20T18:50:23.970" v="1842" actId="1076"/>
          <ac:picMkLst>
            <pc:docMk/>
            <pc:sldMk cId="540536471" sldId="298"/>
            <ac:picMk id="3" creationId="{7456ECD9-1F18-1C6A-4B80-3E93B3537F85}"/>
          </ac:picMkLst>
        </pc:picChg>
        <pc:picChg chg="add mod">
          <ac:chgData name="Ian Hewins" userId="7ec70b94db1cca21" providerId="LiveId" clId="{85A373E6-9327-4079-A666-B8236E87AA2C}" dt="2024-02-20T01:06:20.473" v="439" actId="14100"/>
          <ac:picMkLst>
            <pc:docMk/>
            <pc:sldMk cId="540536471" sldId="298"/>
            <ac:picMk id="5" creationId="{EFC627D2-C32D-B503-3F84-AF703B9E92C8}"/>
          </ac:picMkLst>
        </pc:picChg>
        <pc:picChg chg="add del mod">
          <ac:chgData name="Ian Hewins" userId="7ec70b94db1cca21" providerId="LiveId" clId="{85A373E6-9327-4079-A666-B8236E87AA2C}" dt="2024-02-20T18:49:54.117" v="1838" actId="21"/>
          <ac:picMkLst>
            <pc:docMk/>
            <pc:sldMk cId="540536471" sldId="298"/>
            <ac:picMk id="6" creationId="{0AE80994-C110-301D-7B0F-F8421A841753}"/>
          </ac:picMkLst>
        </pc:picChg>
        <pc:picChg chg="add mod">
          <ac:chgData name="Ian Hewins" userId="7ec70b94db1cca21" providerId="LiveId" clId="{85A373E6-9327-4079-A666-B8236E87AA2C}" dt="2024-02-20T01:05:58.505" v="438" actId="14100"/>
          <ac:picMkLst>
            <pc:docMk/>
            <pc:sldMk cId="540536471" sldId="298"/>
            <ac:picMk id="7" creationId="{E94199C7-216B-0E14-CC31-3A6FBEDD96CF}"/>
          </ac:picMkLst>
        </pc:picChg>
      </pc:sldChg>
      <pc:sldChg chg="addSp modSp new mod setBg">
        <pc:chgData name="Ian Hewins" userId="7ec70b94db1cca21" providerId="LiveId" clId="{85A373E6-9327-4079-A666-B8236E87AA2C}" dt="2024-02-21T23:22:16.094" v="3190" actId="20577"/>
        <pc:sldMkLst>
          <pc:docMk/>
          <pc:sldMk cId="3200866354" sldId="299"/>
        </pc:sldMkLst>
        <pc:spChg chg="add mod">
          <ac:chgData name="Ian Hewins" userId="7ec70b94db1cca21" providerId="LiveId" clId="{85A373E6-9327-4079-A666-B8236E87AA2C}" dt="2024-02-20T19:18:23.930" v="2962" actId="1076"/>
          <ac:spMkLst>
            <pc:docMk/>
            <pc:sldMk cId="3200866354" sldId="299"/>
            <ac:spMk id="2" creationId="{A1E1627D-6740-C232-9BC1-55F1EC773374}"/>
          </ac:spMkLst>
        </pc:spChg>
        <pc:spChg chg="add mod">
          <ac:chgData name="Ian Hewins" userId="7ec70b94db1cca21" providerId="LiveId" clId="{85A373E6-9327-4079-A666-B8236E87AA2C}" dt="2024-02-21T23:22:16.094" v="3190" actId="20577"/>
          <ac:spMkLst>
            <pc:docMk/>
            <pc:sldMk cId="3200866354" sldId="299"/>
            <ac:spMk id="3" creationId="{7E257E07-932E-3A98-5D63-B52B27B82F73}"/>
          </ac:spMkLst>
        </pc:spChg>
      </pc:sldChg>
      <pc:sldChg chg="addSp modSp new mod setBg">
        <pc:chgData name="Ian Hewins" userId="7ec70b94db1cca21" providerId="LiveId" clId="{85A373E6-9327-4079-A666-B8236E87AA2C}" dt="2024-02-20T19:25:42.822" v="3168" actId="255"/>
        <pc:sldMkLst>
          <pc:docMk/>
          <pc:sldMk cId="213479623" sldId="300"/>
        </pc:sldMkLst>
        <pc:spChg chg="add mod">
          <ac:chgData name="Ian Hewins" userId="7ec70b94db1cca21" providerId="LiveId" clId="{85A373E6-9327-4079-A666-B8236E87AA2C}" dt="2024-02-20T19:25:42.822" v="3168" actId="255"/>
          <ac:spMkLst>
            <pc:docMk/>
            <pc:sldMk cId="213479623" sldId="300"/>
            <ac:spMk id="7" creationId="{7381546C-5DCA-C79A-91A8-FDEE8E2AECD2}"/>
          </ac:spMkLst>
        </pc:spChg>
        <pc:picChg chg="add mod">
          <ac:chgData name="Ian Hewins" userId="7ec70b94db1cca21" providerId="LiveId" clId="{85A373E6-9327-4079-A666-B8236E87AA2C}" dt="2024-02-20T19:19:58.481" v="2975" actId="1076"/>
          <ac:picMkLst>
            <pc:docMk/>
            <pc:sldMk cId="213479623" sldId="300"/>
            <ac:picMk id="3" creationId="{33D3C34C-0D5C-935B-4552-76022562B1E8}"/>
          </ac:picMkLst>
        </pc:picChg>
        <pc:picChg chg="add mod">
          <ac:chgData name="Ian Hewins" userId="7ec70b94db1cca21" providerId="LiveId" clId="{85A373E6-9327-4079-A666-B8236E87AA2C}" dt="2024-02-20T19:21:02.130" v="2980" actId="14100"/>
          <ac:picMkLst>
            <pc:docMk/>
            <pc:sldMk cId="213479623" sldId="300"/>
            <ac:picMk id="4" creationId="{210485C5-8022-B7DA-E04B-292BE0713F86}"/>
          </ac:picMkLst>
        </pc:picChg>
        <pc:picChg chg="add mod">
          <ac:chgData name="Ian Hewins" userId="7ec70b94db1cca21" providerId="LiveId" clId="{85A373E6-9327-4079-A666-B8236E87AA2C}" dt="2024-02-20T19:22:14.561" v="3035" actId="1038"/>
          <ac:picMkLst>
            <pc:docMk/>
            <pc:sldMk cId="213479623" sldId="300"/>
            <ac:picMk id="6" creationId="{2C21B6AA-AE90-EFFD-96DC-E1FEBF42E0FD}"/>
          </ac:picMkLst>
        </pc:picChg>
      </pc:sldChg>
      <pc:sldChg chg="modSp add mod">
        <pc:chgData name="Ian Hewins" userId="7ec70b94db1cca21" providerId="LiveId" clId="{85A373E6-9327-4079-A666-B8236E87AA2C}" dt="2024-02-21T23:22:22.373" v="3191" actId="20577"/>
        <pc:sldMkLst>
          <pc:docMk/>
          <pc:sldMk cId="246719654" sldId="301"/>
        </pc:sldMkLst>
        <pc:spChg chg="mod">
          <ac:chgData name="Ian Hewins" userId="7ec70b94db1cca21" providerId="LiveId" clId="{85A373E6-9327-4079-A666-B8236E87AA2C}" dt="2024-02-21T23:22:22.373" v="3191" actId="20577"/>
          <ac:spMkLst>
            <pc:docMk/>
            <pc:sldMk cId="246719654" sldId="301"/>
            <ac:spMk id="3" creationId="{836FF3C3-15B9-B932-9E07-8DC9980FB572}"/>
          </ac:spMkLst>
        </pc:spChg>
      </pc:sldChg>
      <pc:sldChg chg="modSp add mod">
        <pc:chgData name="Ian Hewins" userId="7ec70b94db1cca21" providerId="LiveId" clId="{85A373E6-9327-4079-A666-B8236E87AA2C}" dt="2024-02-21T23:22:27.591" v="3192" actId="20577"/>
        <pc:sldMkLst>
          <pc:docMk/>
          <pc:sldMk cId="1946346184" sldId="302"/>
        </pc:sldMkLst>
        <pc:spChg chg="mod">
          <ac:chgData name="Ian Hewins" userId="7ec70b94db1cca21" providerId="LiveId" clId="{85A373E6-9327-4079-A666-B8236E87AA2C}" dt="2024-02-21T23:22:27.591" v="3192" actId="20577"/>
          <ac:spMkLst>
            <pc:docMk/>
            <pc:sldMk cId="1946346184" sldId="302"/>
            <ac:spMk id="3" creationId="{38D6E68A-8A33-A2B6-BCC4-7ABF181627AA}"/>
          </ac:spMkLst>
        </pc:spChg>
      </pc:sldChg>
      <pc:sldChg chg="modSp add mod">
        <pc:chgData name="Ian Hewins" userId="7ec70b94db1cca21" providerId="LiveId" clId="{85A373E6-9327-4079-A666-B8236E87AA2C}" dt="2024-02-22T00:25:41.955" v="3216" actId="255"/>
        <pc:sldMkLst>
          <pc:docMk/>
          <pc:sldMk cId="1419585186" sldId="303"/>
        </pc:sldMkLst>
        <pc:spChg chg="mod">
          <ac:chgData name="Ian Hewins" userId="7ec70b94db1cca21" providerId="LiveId" clId="{85A373E6-9327-4079-A666-B8236E87AA2C}" dt="2024-02-22T00:25:41.955" v="3216" actId="255"/>
          <ac:spMkLst>
            <pc:docMk/>
            <pc:sldMk cId="1419585186" sldId="303"/>
            <ac:spMk id="3" creationId="{5A5FEBAE-1CEC-537B-CE64-15471993999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2553-C9F8-2715-B817-B215B742D2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4C75A9-9AA2-944B-8CE7-8F8E4B887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AF93E3-BC9C-86A7-D946-5140A0D0AF64}"/>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B75BF166-789A-DAB6-B319-48FEEBBF1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9C064-E4F0-6768-7356-E921F2ED9CDA}"/>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373088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25F8-01A2-1A53-C093-C96C270110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2A6D8A-28E7-D182-D7BC-048D2DB69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4415D-769D-12E9-CBA8-E850B08EFA38}"/>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C9A1E3E8-4F70-F8FF-F4E3-B8E1E200B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39524-9144-DC81-499C-AB99E77882F3}"/>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188657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8C812E-33CE-7BCC-AD7C-7B89D9DDC6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38718-1F01-CC80-1E74-1DEBC8EB66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B6D7C-A1EB-11FD-7D3D-D9242F5A474A}"/>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48D2811B-1C8D-9B5E-570C-84861DF65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EDA36-E84F-E774-0CF6-78F0578B4AC3}"/>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51693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66CB-BB5C-0387-084C-B034E1432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42381-6B0A-BCD0-8285-871D0FFA1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906DC-1CEF-916C-E2EE-FBA52AE9CB65}"/>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74A962A3-F40B-47D2-F30D-729A1F4C7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E292D-7A48-91C7-DB3D-1087B8ACA806}"/>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238857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DC35-4BE3-9367-0202-CF23A63C5E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A70420-E982-7188-7E83-865270713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E88DD-04E4-819B-93E8-9829D3942D3F}"/>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5A301F8E-7328-37ED-69E8-FAD617D24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143E6-165D-FECF-BB67-0AD5F93E284A}"/>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281628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80D9-CCA0-88E2-7264-0FBE9C37A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74AAE-6DDA-2423-A6F1-B8AE39FB5A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3C599-CB80-BCEF-DC2E-8D1944983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CCB36D-3232-C6C1-53E4-9D909469E833}"/>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6" name="Footer Placeholder 5">
            <a:extLst>
              <a:ext uri="{FF2B5EF4-FFF2-40B4-BE49-F238E27FC236}">
                <a16:creationId xmlns:a16="http://schemas.microsoft.com/office/drawing/2014/main" id="{BFF627F4-17E7-CE70-5C36-BAC1B2A6F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DA1799-66CD-4D67-C4EB-832CF67352EC}"/>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57483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7FFC-4EFC-952D-B418-2310E77B0C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B33FB0-8D00-EC9B-728F-CBE9D66DF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AF0F7-E352-A927-A33C-70AA3E212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829E8-4C21-CAF0-7353-5F22A54AE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3DE5B-5207-E30B-2136-01607B7575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BFBCD3-8943-E459-B1C2-6EF1060322FB}"/>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8" name="Footer Placeholder 7">
            <a:extLst>
              <a:ext uri="{FF2B5EF4-FFF2-40B4-BE49-F238E27FC236}">
                <a16:creationId xmlns:a16="http://schemas.microsoft.com/office/drawing/2014/main" id="{310B1D66-5EC7-2B6B-E431-D95A40D298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69A3A3-2663-1DCA-A8F9-0411D708A5BE}"/>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177939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49F6-F4D4-C379-2B05-366611831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FE4B92-4EB0-F63F-C432-87ECEB3C75CA}"/>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4" name="Footer Placeholder 3">
            <a:extLst>
              <a:ext uri="{FF2B5EF4-FFF2-40B4-BE49-F238E27FC236}">
                <a16:creationId xmlns:a16="http://schemas.microsoft.com/office/drawing/2014/main" id="{2EB90E52-86E1-748D-C185-347ABDBD0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00389C-2957-BC12-871A-798092485B41}"/>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352827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2C21E-7E87-8720-6D4E-CA56903983BA}"/>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3" name="Footer Placeholder 2">
            <a:extLst>
              <a:ext uri="{FF2B5EF4-FFF2-40B4-BE49-F238E27FC236}">
                <a16:creationId xmlns:a16="http://schemas.microsoft.com/office/drawing/2014/main" id="{6F15A82F-429F-9BBF-383B-4AB574DE3A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97EE50-17C8-A563-9170-42493FCEC84E}"/>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73239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A7D7-12C3-351D-F74D-6B4ACF127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36689-C9B0-9438-AD93-E6CF7FB8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CEB32A-846F-5127-836A-0A5494F6A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63F3F-20ED-144A-A978-E6782DB97682}"/>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6" name="Footer Placeholder 5">
            <a:extLst>
              <a:ext uri="{FF2B5EF4-FFF2-40B4-BE49-F238E27FC236}">
                <a16:creationId xmlns:a16="http://schemas.microsoft.com/office/drawing/2014/main" id="{C19FED26-B8AD-F377-7639-467A0586B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010B0-1B48-31DC-9BCE-A037871A92C7}"/>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161848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41AF-B530-81A3-6098-72EAE12CA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B1923-3ED8-6DF6-7047-00B51A7D8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E7DE43-6400-6B56-3DE4-7595B363E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344E-A35A-53D9-ED3E-9BFB06D998E6}"/>
              </a:ext>
            </a:extLst>
          </p:cNvPr>
          <p:cNvSpPr>
            <a:spLocks noGrp="1"/>
          </p:cNvSpPr>
          <p:nvPr>
            <p:ph type="dt" sz="half" idx="10"/>
          </p:nvPr>
        </p:nvSpPr>
        <p:spPr/>
        <p:txBody>
          <a:bodyPr/>
          <a:lstStyle/>
          <a:p>
            <a:fld id="{D097D1E6-09D9-4CD3-963B-75D9426311F9}" type="datetimeFigureOut">
              <a:rPr lang="en-US" smtClean="0"/>
              <a:t>2/21/2024</a:t>
            </a:fld>
            <a:endParaRPr lang="en-US"/>
          </a:p>
        </p:txBody>
      </p:sp>
      <p:sp>
        <p:nvSpPr>
          <p:cNvPr id="6" name="Footer Placeholder 5">
            <a:extLst>
              <a:ext uri="{FF2B5EF4-FFF2-40B4-BE49-F238E27FC236}">
                <a16:creationId xmlns:a16="http://schemas.microsoft.com/office/drawing/2014/main" id="{B5FBD9EA-C9F3-EE6B-F302-958D7C977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E2E01-349E-870F-36D2-AAC48B88D8C6}"/>
              </a:ext>
            </a:extLst>
          </p:cNvPr>
          <p:cNvSpPr>
            <a:spLocks noGrp="1"/>
          </p:cNvSpPr>
          <p:nvPr>
            <p:ph type="sldNum" sz="quarter" idx="12"/>
          </p:nvPr>
        </p:nvSpPr>
        <p:spPr/>
        <p:txBody>
          <a:bodyPr/>
          <a:lstStyle/>
          <a:p>
            <a:fld id="{2956AC21-741B-4E4D-A7EB-A2B22DAC3EC8}" type="slidenum">
              <a:rPr lang="en-US" smtClean="0"/>
              <a:t>‹#›</a:t>
            </a:fld>
            <a:endParaRPr lang="en-US"/>
          </a:p>
        </p:txBody>
      </p:sp>
    </p:spTree>
    <p:extLst>
      <p:ext uri="{BB962C8B-B14F-4D97-AF65-F5344CB8AC3E}">
        <p14:creationId xmlns:p14="http://schemas.microsoft.com/office/powerpoint/2010/main" val="320710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F520A-D2F1-F885-47CF-E0B8C7D78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C18B8D-1BF0-DA5B-5C8E-3957FBBD0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137C7-474D-5871-839E-E4797326F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7D1E6-09D9-4CD3-963B-75D9426311F9}" type="datetimeFigureOut">
              <a:rPr lang="en-US" smtClean="0"/>
              <a:t>2/21/2024</a:t>
            </a:fld>
            <a:endParaRPr lang="en-US"/>
          </a:p>
        </p:txBody>
      </p:sp>
      <p:sp>
        <p:nvSpPr>
          <p:cNvPr id="5" name="Footer Placeholder 4">
            <a:extLst>
              <a:ext uri="{FF2B5EF4-FFF2-40B4-BE49-F238E27FC236}">
                <a16:creationId xmlns:a16="http://schemas.microsoft.com/office/drawing/2014/main" id="{315A6640-8ABD-917A-71B5-788DAE0E7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3F9D93-BCE7-BBF1-2914-FC30DE07E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6AC21-741B-4E4D-A7EB-A2B22DAC3EC8}" type="slidenum">
              <a:rPr lang="en-US" smtClean="0"/>
              <a:t>‹#›</a:t>
            </a:fld>
            <a:endParaRPr lang="en-US"/>
          </a:p>
        </p:txBody>
      </p:sp>
    </p:spTree>
    <p:extLst>
      <p:ext uri="{BB962C8B-B14F-4D97-AF65-F5344CB8AC3E}">
        <p14:creationId xmlns:p14="http://schemas.microsoft.com/office/powerpoint/2010/main" val="2329386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tif"/><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AFF2-7B33-C8FC-D56A-102B3F5A7EE2}"/>
              </a:ext>
            </a:extLst>
          </p:cNvPr>
          <p:cNvSpPr>
            <a:spLocks noGrp="1"/>
          </p:cNvSpPr>
          <p:nvPr>
            <p:ph type="ctrTitle"/>
          </p:nvPr>
        </p:nvSpPr>
        <p:spPr>
          <a:xfrm>
            <a:off x="1882140" y="512763"/>
            <a:ext cx="8663940" cy="1655762"/>
          </a:xfrm>
        </p:spPr>
        <p:txBody>
          <a:bodyPr>
            <a:normAutofit fontScale="90000"/>
          </a:bodyPr>
          <a:lstStyle/>
          <a:p>
            <a:r>
              <a:rPr lang="en-US" dirty="0">
                <a:solidFill>
                  <a:schemeClr val="accent5">
                    <a:lumMod val="40000"/>
                    <a:lumOff val="60000"/>
                  </a:schemeClr>
                </a:solidFill>
              </a:rPr>
              <a:t>Comparative Solar Minima using the McIntosh Archive</a:t>
            </a:r>
          </a:p>
        </p:txBody>
      </p:sp>
      <p:sp>
        <p:nvSpPr>
          <p:cNvPr id="3" name="Subtitle 2">
            <a:extLst>
              <a:ext uri="{FF2B5EF4-FFF2-40B4-BE49-F238E27FC236}">
                <a16:creationId xmlns:a16="http://schemas.microsoft.com/office/drawing/2014/main" id="{6B783A4C-3B90-BB5C-D7E1-FB7A3DFBC62B}"/>
              </a:ext>
            </a:extLst>
          </p:cNvPr>
          <p:cNvSpPr>
            <a:spLocks noGrp="1"/>
          </p:cNvSpPr>
          <p:nvPr>
            <p:ph type="subTitle" idx="1"/>
          </p:nvPr>
        </p:nvSpPr>
        <p:spPr>
          <a:xfrm>
            <a:off x="1524000" y="3251518"/>
            <a:ext cx="9144000" cy="1655762"/>
          </a:xfrm>
        </p:spPr>
        <p:txBody>
          <a:bodyPr/>
          <a:lstStyle/>
          <a:p>
            <a:r>
              <a:rPr lang="en-US" dirty="0">
                <a:solidFill>
                  <a:schemeClr val="accent4">
                    <a:lumMod val="40000"/>
                    <a:lumOff val="60000"/>
                  </a:schemeClr>
                </a:solidFill>
              </a:rPr>
              <a:t>Ian M. Hewins, Sarah E. Gibson, David F. Webb, Robert H. McFadden,</a:t>
            </a:r>
          </a:p>
          <a:p>
            <a:r>
              <a:rPr lang="en-US" dirty="0">
                <a:solidFill>
                  <a:schemeClr val="accent4">
                    <a:lumMod val="40000"/>
                    <a:lumOff val="60000"/>
                  </a:schemeClr>
                </a:solidFill>
              </a:rPr>
              <a:t>Thomas A. </a:t>
            </a:r>
            <a:r>
              <a:rPr lang="en-US" dirty="0" err="1">
                <a:solidFill>
                  <a:schemeClr val="accent4">
                    <a:lumMod val="40000"/>
                    <a:lumOff val="60000"/>
                  </a:schemeClr>
                </a:solidFill>
              </a:rPr>
              <a:t>Kuchar</a:t>
            </a:r>
            <a:r>
              <a:rPr lang="en-US" dirty="0">
                <a:solidFill>
                  <a:schemeClr val="accent4">
                    <a:lumMod val="40000"/>
                    <a:lumOff val="60000"/>
                  </a:schemeClr>
                </a:solidFill>
              </a:rPr>
              <a:t>, Barbara A. Emery</a:t>
            </a:r>
          </a:p>
        </p:txBody>
      </p:sp>
      <p:pic>
        <p:nvPicPr>
          <p:cNvPr id="5" name="Picture 4" descr="A close-up of a logo&#10;&#10;Description automatically generated">
            <a:extLst>
              <a:ext uri="{FF2B5EF4-FFF2-40B4-BE49-F238E27FC236}">
                <a16:creationId xmlns:a16="http://schemas.microsoft.com/office/drawing/2014/main" id="{60BE8BE4-10EB-21A7-A5F3-54E8294F3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 y="4971154"/>
            <a:ext cx="4062860" cy="1886846"/>
          </a:xfrm>
          <a:prstGeom prst="rect">
            <a:avLst/>
          </a:prstGeom>
        </p:spPr>
      </p:pic>
      <p:pic>
        <p:nvPicPr>
          <p:cNvPr id="6" name="Picture 5">
            <a:extLst>
              <a:ext uri="{FF2B5EF4-FFF2-40B4-BE49-F238E27FC236}">
                <a16:creationId xmlns:a16="http://schemas.microsoft.com/office/drawing/2014/main" id="{C4CF42B5-9D4B-386A-B9B6-E4F5F16BCF2C}"/>
              </a:ext>
            </a:extLst>
          </p:cNvPr>
          <p:cNvPicPr>
            <a:picLocks noChangeAspect="1"/>
          </p:cNvPicPr>
          <p:nvPr/>
        </p:nvPicPr>
        <p:blipFill>
          <a:blip r:embed="rId4"/>
          <a:stretch>
            <a:fillRect/>
          </a:stretch>
        </p:blipFill>
        <p:spPr>
          <a:xfrm>
            <a:off x="10424822" y="5039042"/>
            <a:ext cx="1753595" cy="1737360"/>
          </a:xfrm>
          <a:prstGeom prst="rect">
            <a:avLst/>
          </a:prstGeom>
        </p:spPr>
      </p:pic>
      <p:pic>
        <p:nvPicPr>
          <p:cNvPr id="7" name="Picture 6" descr="A logo with a red swoosh and white text&#10;&#10;Description automatically generated">
            <a:extLst>
              <a:ext uri="{FF2B5EF4-FFF2-40B4-BE49-F238E27FC236}">
                <a16:creationId xmlns:a16="http://schemas.microsoft.com/office/drawing/2014/main" id="{083A50F9-96F7-0594-6627-3F164A118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909" y="5039042"/>
            <a:ext cx="2175112" cy="1818958"/>
          </a:xfrm>
          <a:prstGeom prst="rect">
            <a:avLst/>
          </a:prstGeom>
        </p:spPr>
      </p:pic>
    </p:spTree>
    <p:extLst>
      <p:ext uri="{BB962C8B-B14F-4D97-AF65-F5344CB8AC3E}">
        <p14:creationId xmlns:p14="http://schemas.microsoft.com/office/powerpoint/2010/main" val="146838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4628CB-CEEB-0158-6328-8FFDEEEBC2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C6860F-84EB-23A3-6D82-E05F82E50721}"/>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
        <p:nvSpPr>
          <p:cNvPr id="3" name="TextBox 2">
            <a:extLst>
              <a:ext uri="{FF2B5EF4-FFF2-40B4-BE49-F238E27FC236}">
                <a16:creationId xmlns:a16="http://schemas.microsoft.com/office/drawing/2014/main" id="{D96C8FCF-1AC6-7E6F-9C10-8F9E181B98DA}"/>
              </a:ext>
            </a:extLst>
          </p:cNvPr>
          <p:cNvSpPr txBox="1"/>
          <p:nvPr/>
        </p:nvSpPr>
        <p:spPr>
          <a:xfrm>
            <a:off x="476632" y="1574192"/>
            <a:ext cx="3540998" cy="2031325"/>
          </a:xfrm>
          <a:prstGeom prst="rect">
            <a:avLst/>
          </a:prstGeom>
          <a:noFill/>
        </p:spPr>
        <p:txBody>
          <a:bodyPr wrap="square" rtlCol="0">
            <a:spAutoFit/>
          </a:bodyPr>
          <a:lstStyle/>
          <a:p>
            <a:pPr algn="ctr"/>
            <a:r>
              <a:rPr lang="en-US" b="0" i="0" dirty="0">
                <a:solidFill>
                  <a:schemeClr val="accent2">
                    <a:lumMod val="60000"/>
                    <a:lumOff val="40000"/>
                  </a:schemeClr>
                </a:solidFill>
                <a:effectLst/>
                <a:latin typeface="Arial" panose="020B0604020202020204" pitchFamily="34" charset="0"/>
              </a:rPr>
              <a:t>We produced a supplemental set of related maps</a:t>
            </a:r>
            <a:br>
              <a:rPr lang="en-US" dirty="0">
                <a:solidFill>
                  <a:schemeClr val="accent2">
                    <a:lumMod val="60000"/>
                    <a:lumOff val="40000"/>
                  </a:schemeClr>
                </a:solidFill>
              </a:rPr>
            </a:br>
            <a:r>
              <a:rPr lang="en-US" b="0" i="0" dirty="0">
                <a:solidFill>
                  <a:schemeClr val="accent2">
                    <a:lumMod val="60000"/>
                    <a:lumOff val="40000"/>
                  </a:schemeClr>
                </a:solidFill>
                <a:effectLst/>
                <a:latin typeface="Arial" panose="020B0604020202020204" pitchFamily="34" charset="0"/>
              </a:rPr>
              <a:t>created for the SC24-25        (yrs. 2019-2020) solar minimum in support of the Whole Heliosphere and Planetary Interactions (WHPI) </a:t>
            </a:r>
            <a:r>
              <a:rPr lang="en-US" dirty="0">
                <a:solidFill>
                  <a:schemeClr val="accent2">
                    <a:lumMod val="60000"/>
                    <a:lumOff val="40000"/>
                  </a:schemeClr>
                </a:solidFill>
                <a:latin typeface="Arial" panose="020B0604020202020204" pitchFamily="34" charset="0"/>
              </a:rPr>
              <a:t>project</a:t>
            </a:r>
            <a:r>
              <a:rPr lang="en-US" b="0" i="0" dirty="0">
                <a:solidFill>
                  <a:schemeClr val="accent2">
                    <a:lumMod val="60000"/>
                    <a:lumOff val="40000"/>
                  </a:schemeClr>
                </a:solidFill>
                <a:effectLst/>
                <a:latin typeface="Arial" panose="020B0604020202020204" pitchFamily="34" charset="0"/>
              </a:rPr>
              <a:t>.</a:t>
            </a:r>
            <a:endParaRPr lang="en-US" dirty="0">
              <a:solidFill>
                <a:schemeClr val="accent2">
                  <a:lumMod val="60000"/>
                  <a:lumOff val="40000"/>
                </a:schemeClr>
              </a:solidFill>
            </a:endParaRPr>
          </a:p>
        </p:txBody>
      </p:sp>
      <p:pic>
        <p:nvPicPr>
          <p:cNvPr id="5" name="Picture 4" descr="A screen shot of a map&#10;&#10;Description automatically generated">
            <a:extLst>
              <a:ext uri="{FF2B5EF4-FFF2-40B4-BE49-F238E27FC236}">
                <a16:creationId xmlns:a16="http://schemas.microsoft.com/office/drawing/2014/main" id="{411DDAC8-657C-CE10-BE8D-D582EA3A7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980" y="1472865"/>
            <a:ext cx="4228334" cy="2604806"/>
          </a:xfrm>
          <a:prstGeom prst="rect">
            <a:avLst/>
          </a:prstGeom>
        </p:spPr>
      </p:pic>
      <p:sp>
        <p:nvSpPr>
          <p:cNvPr id="6" name="TextBox 5">
            <a:extLst>
              <a:ext uri="{FF2B5EF4-FFF2-40B4-BE49-F238E27FC236}">
                <a16:creationId xmlns:a16="http://schemas.microsoft.com/office/drawing/2014/main" id="{2D087500-D87A-48F7-7671-B573E9B0F858}"/>
              </a:ext>
            </a:extLst>
          </p:cNvPr>
          <p:cNvSpPr txBox="1"/>
          <p:nvPr/>
        </p:nvSpPr>
        <p:spPr>
          <a:xfrm>
            <a:off x="5756424" y="1976086"/>
            <a:ext cx="1147603" cy="830997"/>
          </a:xfrm>
          <a:prstGeom prst="rect">
            <a:avLst/>
          </a:prstGeom>
          <a:noFill/>
        </p:spPr>
        <p:txBody>
          <a:bodyPr wrap="square" rtlCol="0">
            <a:spAutoFit/>
          </a:bodyPr>
          <a:lstStyle/>
          <a:p>
            <a:pPr algn="ctr"/>
            <a:r>
              <a:rPr lang="en-US" sz="1600" dirty="0">
                <a:solidFill>
                  <a:schemeClr val="accent2">
                    <a:lumMod val="60000"/>
                    <a:lumOff val="40000"/>
                  </a:schemeClr>
                </a:solidFill>
              </a:rPr>
              <a:t>CR2209 – Stereo A – EUVI 195</a:t>
            </a:r>
          </a:p>
        </p:txBody>
      </p:sp>
    </p:spTree>
    <p:extLst>
      <p:ext uri="{BB962C8B-B14F-4D97-AF65-F5344CB8AC3E}">
        <p14:creationId xmlns:p14="http://schemas.microsoft.com/office/powerpoint/2010/main" val="397339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0FBF26-A247-5C38-65A3-678EED3DA8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BDCE13-EC6C-505D-14BF-F7F7DA08067D}"/>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
        <p:nvSpPr>
          <p:cNvPr id="3" name="TextBox 2">
            <a:extLst>
              <a:ext uri="{FF2B5EF4-FFF2-40B4-BE49-F238E27FC236}">
                <a16:creationId xmlns:a16="http://schemas.microsoft.com/office/drawing/2014/main" id="{33ADD921-9640-BEB2-0612-49ABF5FA8147}"/>
              </a:ext>
            </a:extLst>
          </p:cNvPr>
          <p:cNvSpPr txBox="1"/>
          <p:nvPr/>
        </p:nvSpPr>
        <p:spPr>
          <a:xfrm>
            <a:off x="476632" y="1574192"/>
            <a:ext cx="3540998" cy="2031325"/>
          </a:xfrm>
          <a:prstGeom prst="rect">
            <a:avLst/>
          </a:prstGeom>
          <a:noFill/>
        </p:spPr>
        <p:txBody>
          <a:bodyPr wrap="square" rtlCol="0">
            <a:spAutoFit/>
          </a:bodyPr>
          <a:lstStyle/>
          <a:p>
            <a:pPr algn="ctr"/>
            <a:r>
              <a:rPr lang="en-US" b="0" i="0" dirty="0">
                <a:solidFill>
                  <a:schemeClr val="accent2">
                    <a:lumMod val="60000"/>
                    <a:lumOff val="40000"/>
                  </a:schemeClr>
                </a:solidFill>
                <a:effectLst/>
                <a:latin typeface="Arial" panose="020B0604020202020204" pitchFamily="34" charset="0"/>
              </a:rPr>
              <a:t>We produced a supplemental set of related maps</a:t>
            </a:r>
            <a:br>
              <a:rPr lang="en-US" dirty="0">
                <a:solidFill>
                  <a:schemeClr val="accent2">
                    <a:lumMod val="60000"/>
                    <a:lumOff val="40000"/>
                  </a:schemeClr>
                </a:solidFill>
              </a:rPr>
            </a:br>
            <a:r>
              <a:rPr lang="en-US" b="0" i="0" dirty="0">
                <a:solidFill>
                  <a:schemeClr val="accent2">
                    <a:lumMod val="60000"/>
                    <a:lumOff val="40000"/>
                  </a:schemeClr>
                </a:solidFill>
                <a:effectLst/>
                <a:latin typeface="Arial" panose="020B0604020202020204" pitchFamily="34" charset="0"/>
              </a:rPr>
              <a:t>created for the SC24-25        (yrs. 2019-2020) solar minimum in support of the Whole Heliosphere and Planetary Interactions (WHPI) interval.</a:t>
            </a:r>
            <a:endParaRPr lang="en-US" dirty="0">
              <a:solidFill>
                <a:schemeClr val="accent2">
                  <a:lumMod val="60000"/>
                  <a:lumOff val="40000"/>
                </a:schemeClr>
              </a:solidFill>
            </a:endParaRPr>
          </a:p>
        </p:txBody>
      </p:sp>
      <p:pic>
        <p:nvPicPr>
          <p:cNvPr id="5" name="Picture 4" descr="A screen shot of a map&#10;&#10;Description automatically generated">
            <a:extLst>
              <a:ext uri="{FF2B5EF4-FFF2-40B4-BE49-F238E27FC236}">
                <a16:creationId xmlns:a16="http://schemas.microsoft.com/office/drawing/2014/main" id="{2A30B77E-230A-F027-2AAE-EF8B72618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980" y="1472865"/>
            <a:ext cx="4228334" cy="2604806"/>
          </a:xfrm>
          <a:prstGeom prst="rect">
            <a:avLst/>
          </a:prstGeom>
        </p:spPr>
      </p:pic>
      <p:sp>
        <p:nvSpPr>
          <p:cNvPr id="6" name="TextBox 5">
            <a:extLst>
              <a:ext uri="{FF2B5EF4-FFF2-40B4-BE49-F238E27FC236}">
                <a16:creationId xmlns:a16="http://schemas.microsoft.com/office/drawing/2014/main" id="{3D516D16-0410-0DF0-C5AE-7B3D63F5F72A}"/>
              </a:ext>
            </a:extLst>
          </p:cNvPr>
          <p:cNvSpPr txBox="1"/>
          <p:nvPr/>
        </p:nvSpPr>
        <p:spPr>
          <a:xfrm>
            <a:off x="5756424" y="1976086"/>
            <a:ext cx="1147603" cy="830997"/>
          </a:xfrm>
          <a:prstGeom prst="rect">
            <a:avLst/>
          </a:prstGeom>
          <a:noFill/>
        </p:spPr>
        <p:txBody>
          <a:bodyPr wrap="square" rtlCol="0">
            <a:spAutoFit/>
          </a:bodyPr>
          <a:lstStyle/>
          <a:p>
            <a:pPr algn="ctr"/>
            <a:r>
              <a:rPr lang="en-US" sz="1600" dirty="0">
                <a:solidFill>
                  <a:schemeClr val="accent2">
                    <a:lumMod val="60000"/>
                    <a:lumOff val="40000"/>
                  </a:schemeClr>
                </a:solidFill>
              </a:rPr>
              <a:t>CR2209 – Stereo A – EUVI 195</a:t>
            </a:r>
          </a:p>
        </p:txBody>
      </p:sp>
      <p:sp>
        <p:nvSpPr>
          <p:cNvPr id="7" name="TextBox 6">
            <a:extLst>
              <a:ext uri="{FF2B5EF4-FFF2-40B4-BE49-F238E27FC236}">
                <a16:creationId xmlns:a16="http://schemas.microsoft.com/office/drawing/2014/main" id="{F08E620F-F817-E356-A3EC-66FFDB2269CE}"/>
              </a:ext>
            </a:extLst>
          </p:cNvPr>
          <p:cNvSpPr txBox="1"/>
          <p:nvPr/>
        </p:nvSpPr>
        <p:spPr>
          <a:xfrm>
            <a:off x="0" y="3790931"/>
            <a:ext cx="4797021" cy="1477328"/>
          </a:xfrm>
          <a:prstGeom prst="rect">
            <a:avLst/>
          </a:prstGeom>
          <a:noFill/>
        </p:spPr>
        <p:txBody>
          <a:bodyPr wrap="square" rtlCol="0">
            <a:spAutoFit/>
          </a:bodyPr>
          <a:lstStyle/>
          <a:p>
            <a:pPr algn="ctr"/>
            <a:r>
              <a:rPr lang="en-US" dirty="0">
                <a:solidFill>
                  <a:schemeClr val="accent2">
                    <a:lumMod val="60000"/>
                    <a:lumOff val="40000"/>
                  </a:schemeClr>
                </a:solidFill>
              </a:rPr>
              <a:t>For each CR 2 coronal hole maps were produced.  One with data from Solar Terrestrial Relations Observatory (Stereo A) and one with data from SDO.  Polarity determined with SDO magnetograms</a:t>
            </a:r>
          </a:p>
        </p:txBody>
      </p:sp>
    </p:spTree>
    <p:extLst>
      <p:ext uri="{BB962C8B-B14F-4D97-AF65-F5344CB8AC3E}">
        <p14:creationId xmlns:p14="http://schemas.microsoft.com/office/powerpoint/2010/main" val="106375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185753-DAAA-D8E2-F622-C819635E81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28F9C5-DDB5-81BE-FCB0-AAC4B3763D50}"/>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
        <p:nvSpPr>
          <p:cNvPr id="3" name="TextBox 2">
            <a:extLst>
              <a:ext uri="{FF2B5EF4-FFF2-40B4-BE49-F238E27FC236}">
                <a16:creationId xmlns:a16="http://schemas.microsoft.com/office/drawing/2014/main" id="{C401B3A3-BA7F-70F2-39E3-D8D27084771F}"/>
              </a:ext>
            </a:extLst>
          </p:cNvPr>
          <p:cNvSpPr txBox="1"/>
          <p:nvPr/>
        </p:nvSpPr>
        <p:spPr>
          <a:xfrm>
            <a:off x="476632" y="1574192"/>
            <a:ext cx="3540998" cy="2031325"/>
          </a:xfrm>
          <a:prstGeom prst="rect">
            <a:avLst/>
          </a:prstGeom>
          <a:noFill/>
        </p:spPr>
        <p:txBody>
          <a:bodyPr wrap="square" rtlCol="0">
            <a:spAutoFit/>
          </a:bodyPr>
          <a:lstStyle/>
          <a:p>
            <a:pPr algn="ctr"/>
            <a:r>
              <a:rPr lang="en-US" b="0" i="0" dirty="0">
                <a:solidFill>
                  <a:schemeClr val="accent2">
                    <a:lumMod val="60000"/>
                    <a:lumOff val="40000"/>
                  </a:schemeClr>
                </a:solidFill>
                <a:effectLst/>
                <a:latin typeface="Arial" panose="020B0604020202020204" pitchFamily="34" charset="0"/>
              </a:rPr>
              <a:t>We produced a supplemental set of related maps</a:t>
            </a:r>
            <a:br>
              <a:rPr lang="en-US" dirty="0">
                <a:solidFill>
                  <a:schemeClr val="accent2">
                    <a:lumMod val="60000"/>
                    <a:lumOff val="40000"/>
                  </a:schemeClr>
                </a:solidFill>
              </a:rPr>
            </a:br>
            <a:r>
              <a:rPr lang="en-US" b="0" i="0" dirty="0">
                <a:solidFill>
                  <a:schemeClr val="accent2">
                    <a:lumMod val="60000"/>
                    <a:lumOff val="40000"/>
                  </a:schemeClr>
                </a:solidFill>
                <a:effectLst/>
                <a:latin typeface="Arial" panose="020B0604020202020204" pitchFamily="34" charset="0"/>
              </a:rPr>
              <a:t>created for the SC24-25        (yrs. 2019-2020) solar minimum in support of the Whole Heliosphere and Planetary Interactions (WHPI) interval.</a:t>
            </a:r>
            <a:endParaRPr lang="en-US" dirty="0">
              <a:solidFill>
                <a:schemeClr val="accent2">
                  <a:lumMod val="60000"/>
                  <a:lumOff val="40000"/>
                </a:schemeClr>
              </a:solidFill>
            </a:endParaRPr>
          </a:p>
        </p:txBody>
      </p:sp>
      <p:pic>
        <p:nvPicPr>
          <p:cNvPr id="5" name="Picture 4" descr="A screen shot of a map&#10;&#10;Description automatically generated">
            <a:extLst>
              <a:ext uri="{FF2B5EF4-FFF2-40B4-BE49-F238E27FC236}">
                <a16:creationId xmlns:a16="http://schemas.microsoft.com/office/drawing/2014/main" id="{9F6B520D-B2F9-7FB8-913D-13B674AE5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980" y="1472865"/>
            <a:ext cx="4228334" cy="2604806"/>
          </a:xfrm>
          <a:prstGeom prst="rect">
            <a:avLst/>
          </a:prstGeom>
        </p:spPr>
      </p:pic>
      <p:sp>
        <p:nvSpPr>
          <p:cNvPr id="6" name="TextBox 5">
            <a:extLst>
              <a:ext uri="{FF2B5EF4-FFF2-40B4-BE49-F238E27FC236}">
                <a16:creationId xmlns:a16="http://schemas.microsoft.com/office/drawing/2014/main" id="{73D4A4CB-62C1-994A-044D-08976150FC89}"/>
              </a:ext>
            </a:extLst>
          </p:cNvPr>
          <p:cNvSpPr txBox="1"/>
          <p:nvPr/>
        </p:nvSpPr>
        <p:spPr>
          <a:xfrm>
            <a:off x="5756424" y="1976086"/>
            <a:ext cx="1147603" cy="830997"/>
          </a:xfrm>
          <a:prstGeom prst="rect">
            <a:avLst/>
          </a:prstGeom>
          <a:noFill/>
        </p:spPr>
        <p:txBody>
          <a:bodyPr wrap="square" rtlCol="0">
            <a:spAutoFit/>
          </a:bodyPr>
          <a:lstStyle/>
          <a:p>
            <a:pPr algn="ctr"/>
            <a:r>
              <a:rPr lang="en-US" sz="1600" dirty="0">
                <a:solidFill>
                  <a:schemeClr val="accent2">
                    <a:lumMod val="60000"/>
                    <a:lumOff val="40000"/>
                  </a:schemeClr>
                </a:solidFill>
              </a:rPr>
              <a:t>CR2209 – Stereo A – EUVI 195</a:t>
            </a:r>
          </a:p>
        </p:txBody>
      </p:sp>
      <p:sp>
        <p:nvSpPr>
          <p:cNvPr id="7" name="TextBox 6">
            <a:extLst>
              <a:ext uri="{FF2B5EF4-FFF2-40B4-BE49-F238E27FC236}">
                <a16:creationId xmlns:a16="http://schemas.microsoft.com/office/drawing/2014/main" id="{2D228F2F-B251-28B9-139A-49DAF18A5E3A}"/>
              </a:ext>
            </a:extLst>
          </p:cNvPr>
          <p:cNvSpPr txBox="1"/>
          <p:nvPr/>
        </p:nvSpPr>
        <p:spPr>
          <a:xfrm>
            <a:off x="0" y="3790931"/>
            <a:ext cx="4797021" cy="1477328"/>
          </a:xfrm>
          <a:prstGeom prst="rect">
            <a:avLst/>
          </a:prstGeom>
          <a:noFill/>
        </p:spPr>
        <p:txBody>
          <a:bodyPr wrap="square" rtlCol="0">
            <a:spAutoFit/>
          </a:bodyPr>
          <a:lstStyle/>
          <a:p>
            <a:pPr algn="ctr"/>
            <a:r>
              <a:rPr lang="en-US" dirty="0">
                <a:solidFill>
                  <a:schemeClr val="accent2">
                    <a:lumMod val="60000"/>
                    <a:lumOff val="40000"/>
                  </a:schemeClr>
                </a:solidFill>
              </a:rPr>
              <a:t>For each CR 2 coronal hole maps were produced.  One with data from Solar Terrestrial Relations Observatory (Stereo A) and one with data from SDO.  Polarity determined with SDO magnetograms.</a:t>
            </a:r>
          </a:p>
        </p:txBody>
      </p:sp>
      <p:pic>
        <p:nvPicPr>
          <p:cNvPr id="8" name="Picture 7" descr="A screen shot of a graph&#10;&#10;Description automatically generated">
            <a:extLst>
              <a:ext uri="{FF2B5EF4-FFF2-40B4-BE49-F238E27FC236}">
                <a16:creationId xmlns:a16="http://schemas.microsoft.com/office/drawing/2014/main" id="{CBA056E2-717A-06C4-9B10-D3910A580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980" y="4039596"/>
            <a:ext cx="4228334" cy="2604806"/>
          </a:xfrm>
          <a:prstGeom prst="rect">
            <a:avLst/>
          </a:prstGeom>
        </p:spPr>
      </p:pic>
      <p:sp>
        <p:nvSpPr>
          <p:cNvPr id="9" name="TextBox 8">
            <a:extLst>
              <a:ext uri="{FF2B5EF4-FFF2-40B4-BE49-F238E27FC236}">
                <a16:creationId xmlns:a16="http://schemas.microsoft.com/office/drawing/2014/main" id="{2901A2B3-567C-8A8B-478A-CD4E978AD781}"/>
              </a:ext>
            </a:extLst>
          </p:cNvPr>
          <p:cNvSpPr txBox="1"/>
          <p:nvPr/>
        </p:nvSpPr>
        <p:spPr>
          <a:xfrm>
            <a:off x="5830067" y="4792929"/>
            <a:ext cx="1098508" cy="1077218"/>
          </a:xfrm>
          <a:prstGeom prst="rect">
            <a:avLst/>
          </a:prstGeom>
          <a:noFill/>
        </p:spPr>
        <p:txBody>
          <a:bodyPr wrap="square" rtlCol="0">
            <a:spAutoFit/>
          </a:bodyPr>
          <a:lstStyle/>
          <a:p>
            <a:pPr algn="ctr"/>
            <a:r>
              <a:rPr lang="en-US" sz="1600" dirty="0">
                <a:solidFill>
                  <a:schemeClr val="accent2">
                    <a:lumMod val="60000"/>
                    <a:lumOff val="40000"/>
                  </a:schemeClr>
                </a:solidFill>
              </a:rPr>
              <a:t>CR2209 –</a:t>
            </a:r>
          </a:p>
          <a:p>
            <a:pPr algn="ctr"/>
            <a:r>
              <a:rPr lang="en-US" sz="1600" dirty="0">
                <a:solidFill>
                  <a:schemeClr val="accent2">
                    <a:lumMod val="60000"/>
                    <a:lumOff val="40000"/>
                  </a:schemeClr>
                </a:solidFill>
              </a:rPr>
              <a:t>SDO – AIA 193 and 304</a:t>
            </a:r>
          </a:p>
        </p:txBody>
      </p:sp>
    </p:spTree>
    <p:extLst>
      <p:ext uri="{BB962C8B-B14F-4D97-AF65-F5344CB8AC3E}">
        <p14:creationId xmlns:p14="http://schemas.microsoft.com/office/powerpoint/2010/main" val="403793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D1E798-D53A-0766-83C5-7428095F1A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E2A4D3-7528-BC8C-796E-57769CCFE52C}"/>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
        <p:nvSpPr>
          <p:cNvPr id="3" name="TextBox 2">
            <a:extLst>
              <a:ext uri="{FF2B5EF4-FFF2-40B4-BE49-F238E27FC236}">
                <a16:creationId xmlns:a16="http://schemas.microsoft.com/office/drawing/2014/main" id="{AB8BFC03-E9EF-B728-9C6E-692C11EFA6B6}"/>
              </a:ext>
            </a:extLst>
          </p:cNvPr>
          <p:cNvSpPr txBox="1"/>
          <p:nvPr/>
        </p:nvSpPr>
        <p:spPr>
          <a:xfrm>
            <a:off x="476632" y="1574192"/>
            <a:ext cx="3540998" cy="2031325"/>
          </a:xfrm>
          <a:prstGeom prst="rect">
            <a:avLst/>
          </a:prstGeom>
          <a:noFill/>
        </p:spPr>
        <p:txBody>
          <a:bodyPr wrap="square" rtlCol="0">
            <a:spAutoFit/>
          </a:bodyPr>
          <a:lstStyle/>
          <a:p>
            <a:pPr algn="ctr"/>
            <a:r>
              <a:rPr lang="en-US" b="0" i="0" dirty="0">
                <a:solidFill>
                  <a:schemeClr val="accent2">
                    <a:lumMod val="60000"/>
                    <a:lumOff val="40000"/>
                  </a:schemeClr>
                </a:solidFill>
                <a:effectLst/>
                <a:latin typeface="Arial" panose="020B0604020202020204" pitchFamily="34" charset="0"/>
              </a:rPr>
              <a:t>We produced a supplemental set of related maps</a:t>
            </a:r>
            <a:br>
              <a:rPr lang="en-US" dirty="0">
                <a:solidFill>
                  <a:schemeClr val="accent2">
                    <a:lumMod val="60000"/>
                    <a:lumOff val="40000"/>
                  </a:schemeClr>
                </a:solidFill>
              </a:rPr>
            </a:br>
            <a:r>
              <a:rPr lang="en-US" b="0" i="0" dirty="0">
                <a:solidFill>
                  <a:schemeClr val="accent2">
                    <a:lumMod val="60000"/>
                    <a:lumOff val="40000"/>
                  </a:schemeClr>
                </a:solidFill>
                <a:effectLst/>
                <a:latin typeface="Arial" panose="020B0604020202020204" pitchFamily="34" charset="0"/>
              </a:rPr>
              <a:t>created for the SC24-25        (yrs. 2019-2020) solar minimum in support of the Whole Heliosphere and Planetary Interactions (WHPI) interval.</a:t>
            </a:r>
            <a:endParaRPr lang="en-US" dirty="0">
              <a:solidFill>
                <a:schemeClr val="accent2">
                  <a:lumMod val="60000"/>
                  <a:lumOff val="40000"/>
                </a:schemeClr>
              </a:solidFill>
            </a:endParaRPr>
          </a:p>
        </p:txBody>
      </p:sp>
      <p:pic>
        <p:nvPicPr>
          <p:cNvPr id="5" name="Picture 4" descr="A screen shot of a map&#10;&#10;Description automatically generated">
            <a:extLst>
              <a:ext uri="{FF2B5EF4-FFF2-40B4-BE49-F238E27FC236}">
                <a16:creationId xmlns:a16="http://schemas.microsoft.com/office/drawing/2014/main" id="{E62F8F28-86D4-5768-0741-60991A56E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980" y="1472865"/>
            <a:ext cx="4228334" cy="2604806"/>
          </a:xfrm>
          <a:prstGeom prst="rect">
            <a:avLst/>
          </a:prstGeom>
        </p:spPr>
      </p:pic>
      <p:sp>
        <p:nvSpPr>
          <p:cNvPr id="6" name="TextBox 5">
            <a:extLst>
              <a:ext uri="{FF2B5EF4-FFF2-40B4-BE49-F238E27FC236}">
                <a16:creationId xmlns:a16="http://schemas.microsoft.com/office/drawing/2014/main" id="{B7E11E44-6510-06A8-7070-2C8E400E4E29}"/>
              </a:ext>
            </a:extLst>
          </p:cNvPr>
          <p:cNvSpPr txBox="1"/>
          <p:nvPr/>
        </p:nvSpPr>
        <p:spPr>
          <a:xfrm>
            <a:off x="5756424" y="1976086"/>
            <a:ext cx="1147603" cy="830997"/>
          </a:xfrm>
          <a:prstGeom prst="rect">
            <a:avLst/>
          </a:prstGeom>
          <a:noFill/>
        </p:spPr>
        <p:txBody>
          <a:bodyPr wrap="square" rtlCol="0">
            <a:spAutoFit/>
          </a:bodyPr>
          <a:lstStyle/>
          <a:p>
            <a:pPr algn="ctr"/>
            <a:r>
              <a:rPr lang="en-US" sz="1600" dirty="0">
                <a:solidFill>
                  <a:schemeClr val="accent2">
                    <a:lumMod val="60000"/>
                    <a:lumOff val="40000"/>
                  </a:schemeClr>
                </a:solidFill>
              </a:rPr>
              <a:t>CR2209 – Stereo A – EUVI 195</a:t>
            </a:r>
          </a:p>
        </p:txBody>
      </p:sp>
      <p:sp>
        <p:nvSpPr>
          <p:cNvPr id="7" name="TextBox 6">
            <a:extLst>
              <a:ext uri="{FF2B5EF4-FFF2-40B4-BE49-F238E27FC236}">
                <a16:creationId xmlns:a16="http://schemas.microsoft.com/office/drawing/2014/main" id="{3AD7B35A-9D3E-2E35-07F3-29324BF1E915}"/>
              </a:ext>
            </a:extLst>
          </p:cNvPr>
          <p:cNvSpPr txBox="1"/>
          <p:nvPr/>
        </p:nvSpPr>
        <p:spPr>
          <a:xfrm>
            <a:off x="0" y="3790931"/>
            <a:ext cx="4797021" cy="1477328"/>
          </a:xfrm>
          <a:prstGeom prst="rect">
            <a:avLst/>
          </a:prstGeom>
          <a:noFill/>
        </p:spPr>
        <p:txBody>
          <a:bodyPr wrap="square" rtlCol="0">
            <a:spAutoFit/>
          </a:bodyPr>
          <a:lstStyle/>
          <a:p>
            <a:pPr algn="ctr"/>
            <a:r>
              <a:rPr lang="en-US" dirty="0">
                <a:solidFill>
                  <a:schemeClr val="accent2">
                    <a:lumMod val="60000"/>
                    <a:lumOff val="40000"/>
                  </a:schemeClr>
                </a:solidFill>
              </a:rPr>
              <a:t>For each CR 2 coronal hole maps were produced.  One with data from Solar Terrestrial Relations Observatory (Stereo A) and one with data from SDO.  Polarity determined with SDO magnetograms</a:t>
            </a:r>
          </a:p>
        </p:txBody>
      </p:sp>
      <p:pic>
        <p:nvPicPr>
          <p:cNvPr id="8" name="Picture 7" descr="A screen shot of a graph&#10;&#10;Description automatically generated">
            <a:extLst>
              <a:ext uri="{FF2B5EF4-FFF2-40B4-BE49-F238E27FC236}">
                <a16:creationId xmlns:a16="http://schemas.microsoft.com/office/drawing/2014/main" id="{2F3FBED4-8A8E-1A34-FB3F-EA3DA8932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980" y="4039596"/>
            <a:ext cx="4228334" cy="2604806"/>
          </a:xfrm>
          <a:prstGeom prst="rect">
            <a:avLst/>
          </a:prstGeom>
        </p:spPr>
      </p:pic>
      <p:sp>
        <p:nvSpPr>
          <p:cNvPr id="9" name="TextBox 8">
            <a:extLst>
              <a:ext uri="{FF2B5EF4-FFF2-40B4-BE49-F238E27FC236}">
                <a16:creationId xmlns:a16="http://schemas.microsoft.com/office/drawing/2014/main" id="{DC3FB755-7766-F39A-7F57-6EE7A0B05BA7}"/>
              </a:ext>
            </a:extLst>
          </p:cNvPr>
          <p:cNvSpPr txBox="1"/>
          <p:nvPr/>
        </p:nvSpPr>
        <p:spPr>
          <a:xfrm>
            <a:off x="5830067" y="4792929"/>
            <a:ext cx="1098508" cy="1077218"/>
          </a:xfrm>
          <a:prstGeom prst="rect">
            <a:avLst/>
          </a:prstGeom>
          <a:noFill/>
        </p:spPr>
        <p:txBody>
          <a:bodyPr wrap="square" rtlCol="0">
            <a:spAutoFit/>
          </a:bodyPr>
          <a:lstStyle/>
          <a:p>
            <a:pPr algn="ctr"/>
            <a:r>
              <a:rPr lang="en-US" sz="1600" dirty="0">
                <a:solidFill>
                  <a:schemeClr val="accent2">
                    <a:lumMod val="60000"/>
                    <a:lumOff val="40000"/>
                  </a:schemeClr>
                </a:solidFill>
              </a:rPr>
              <a:t>CR2209 –</a:t>
            </a:r>
          </a:p>
          <a:p>
            <a:pPr algn="ctr"/>
            <a:r>
              <a:rPr lang="en-US" sz="1600" dirty="0">
                <a:solidFill>
                  <a:schemeClr val="accent2">
                    <a:lumMod val="60000"/>
                    <a:lumOff val="40000"/>
                  </a:schemeClr>
                </a:solidFill>
              </a:rPr>
              <a:t>SDO – AIA 193 and 304</a:t>
            </a:r>
          </a:p>
        </p:txBody>
      </p:sp>
      <p:sp>
        <p:nvSpPr>
          <p:cNvPr id="4" name="TextBox 3">
            <a:extLst>
              <a:ext uri="{FF2B5EF4-FFF2-40B4-BE49-F238E27FC236}">
                <a16:creationId xmlns:a16="http://schemas.microsoft.com/office/drawing/2014/main" id="{0B8A5AFC-D69D-D6C1-CE4D-4BCDA300F1B5}"/>
              </a:ext>
            </a:extLst>
          </p:cNvPr>
          <p:cNvSpPr txBox="1"/>
          <p:nvPr/>
        </p:nvSpPr>
        <p:spPr>
          <a:xfrm>
            <a:off x="476632" y="5368131"/>
            <a:ext cx="3540998" cy="1200329"/>
          </a:xfrm>
          <a:prstGeom prst="rect">
            <a:avLst/>
          </a:prstGeom>
          <a:noFill/>
        </p:spPr>
        <p:txBody>
          <a:bodyPr wrap="square" rtlCol="0">
            <a:spAutoFit/>
          </a:bodyPr>
          <a:lstStyle/>
          <a:p>
            <a:pPr algn="ctr"/>
            <a:r>
              <a:rPr lang="en-US" dirty="0">
                <a:solidFill>
                  <a:schemeClr val="accent2">
                    <a:lumMod val="60000"/>
                    <a:lumOff val="40000"/>
                  </a:schemeClr>
                </a:solidFill>
              </a:rPr>
              <a:t>Maps were produced for CRs 2209 – 2227 and we are producing maps for Parker Solar Probe perihelia and the April eclipse. </a:t>
            </a:r>
          </a:p>
        </p:txBody>
      </p:sp>
    </p:spTree>
    <p:extLst>
      <p:ext uri="{BB962C8B-B14F-4D97-AF65-F5344CB8AC3E}">
        <p14:creationId xmlns:p14="http://schemas.microsoft.com/office/powerpoint/2010/main" val="5915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CA10B4-37B9-2C5A-28C2-DBB9A3E08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8734EA-F589-55BC-43FA-1205E6E81F58}"/>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Tree>
    <p:extLst>
      <p:ext uri="{BB962C8B-B14F-4D97-AF65-F5344CB8AC3E}">
        <p14:creationId xmlns:p14="http://schemas.microsoft.com/office/powerpoint/2010/main" val="423702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EF1A29-C10F-0195-284E-2AB85450EB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BFB1CB-C37B-D188-3104-EF6BA1FE974B}"/>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pic>
        <p:nvPicPr>
          <p:cNvPr id="3" name="Picture 2">
            <a:extLst>
              <a:ext uri="{FF2B5EF4-FFF2-40B4-BE49-F238E27FC236}">
                <a16:creationId xmlns:a16="http://schemas.microsoft.com/office/drawing/2014/main" id="{2C058FA8-6C5E-F27B-D830-55C324B81673}"/>
              </a:ext>
            </a:extLst>
          </p:cNvPr>
          <p:cNvPicPr>
            <a:picLocks noChangeAspect="1"/>
          </p:cNvPicPr>
          <p:nvPr/>
        </p:nvPicPr>
        <p:blipFill>
          <a:blip r:embed="rId3"/>
          <a:stretch>
            <a:fillRect/>
          </a:stretch>
        </p:blipFill>
        <p:spPr>
          <a:xfrm>
            <a:off x="2782537" y="2325528"/>
            <a:ext cx="6626926" cy="2206943"/>
          </a:xfrm>
          <a:prstGeom prst="rect">
            <a:avLst/>
          </a:prstGeom>
        </p:spPr>
      </p:pic>
      <p:pic>
        <p:nvPicPr>
          <p:cNvPr id="4" name="Picture 3">
            <a:extLst>
              <a:ext uri="{FF2B5EF4-FFF2-40B4-BE49-F238E27FC236}">
                <a16:creationId xmlns:a16="http://schemas.microsoft.com/office/drawing/2014/main" id="{D1F6A140-FAAC-D965-3743-C76A4C25238F}"/>
              </a:ext>
            </a:extLst>
          </p:cNvPr>
          <p:cNvPicPr>
            <a:picLocks noChangeAspect="1"/>
          </p:cNvPicPr>
          <p:nvPr/>
        </p:nvPicPr>
        <p:blipFill>
          <a:blip r:embed="rId4"/>
          <a:stretch>
            <a:fillRect/>
          </a:stretch>
        </p:blipFill>
        <p:spPr>
          <a:xfrm>
            <a:off x="3778269" y="4532471"/>
            <a:ext cx="4316342" cy="2164268"/>
          </a:xfrm>
          <a:prstGeom prst="rect">
            <a:avLst/>
          </a:prstGeom>
        </p:spPr>
      </p:pic>
    </p:spTree>
    <p:extLst>
      <p:ext uri="{BB962C8B-B14F-4D97-AF65-F5344CB8AC3E}">
        <p14:creationId xmlns:p14="http://schemas.microsoft.com/office/powerpoint/2010/main" val="2985409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CFBB85-64E8-A0A2-E399-554DC49481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B74E32-621A-5941-17D2-69B6EA1894B0}"/>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pic>
        <p:nvPicPr>
          <p:cNvPr id="3" name="Picture 2">
            <a:extLst>
              <a:ext uri="{FF2B5EF4-FFF2-40B4-BE49-F238E27FC236}">
                <a16:creationId xmlns:a16="http://schemas.microsoft.com/office/drawing/2014/main" id="{6A21DCB6-9D39-EF17-9816-9CCC04AC5E44}"/>
              </a:ext>
            </a:extLst>
          </p:cNvPr>
          <p:cNvPicPr>
            <a:picLocks noChangeAspect="1"/>
          </p:cNvPicPr>
          <p:nvPr/>
        </p:nvPicPr>
        <p:blipFill>
          <a:blip r:embed="rId3"/>
          <a:stretch>
            <a:fillRect/>
          </a:stretch>
        </p:blipFill>
        <p:spPr>
          <a:xfrm>
            <a:off x="2782537" y="2325528"/>
            <a:ext cx="6626926" cy="2206943"/>
          </a:xfrm>
          <a:prstGeom prst="rect">
            <a:avLst/>
          </a:prstGeom>
        </p:spPr>
      </p:pic>
      <p:pic>
        <p:nvPicPr>
          <p:cNvPr id="4" name="Picture 3">
            <a:extLst>
              <a:ext uri="{FF2B5EF4-FFF2-40B4-BE49-F238E27FC236}">
                <a16:creationId xmlns:a16="http://schemas.microsoft.com/office/drawing/2014/main" id="{7FE87BFB-9D7E-8E58-528F-945795EAE33A}"/>
              </a:ext>
            </a:extLst>
          </p:cNvPr>
          <p:cNvPicPr>
            <a:picLocks noChangeAspect="1"/>
          </p:cNvPicPr>
          <p:nvPr/>
        </p:nvPicPr>
        <p:blipFill>
          <a:blip r:embed="rId4"/>
          <a:stretch>
            <a:fillRect/>
          </a:stretch>
        </p:blipFill>
        <p:spPr>
          <a:xfrm>
            <a:off x="3778269" y="4532471"/>
            <a:ext cx="4316342" cy="2164268"/>
          </a:xfrm>
          <a:prstGeom prst="rect">
            <a:avLst/>
          </a:prstGeom>
        </p:spPr>
      </p:pic>
      <p:sp>
        <p:nvSpPr>
          <p:cNvPr id="5" name="TextBox 4">
            <a:extLst>
              <a:ext uri="{FF2B5EF4-FFF2-40B4-BE49-F238E27FC236}">
                <a16:creationId xmlns:a16="http://schemas.microsoft.com/office/drawing/2014/main" id="{0936D58F-88A4-B5D6-7199-9EBED175E3C5}"/>
              </a:ext>
            </a:extLst>
          </p:cNvPr>
          <p:cNvSpPr txBox="1"/>
          <p:nvPr/>
        </p:nvSpPr>
        <p:spPr>
          <a:xfrm>
            <a:off x="177929" y="1670909"/>
            <a:ext cx="2528408" cy="3693319"/>
          </a:xfrm>
          <a:prstGeom prst="rect">
            <a:avLst/>
          </a:prstGeom>
          <a:noFill/>
        </p:spPr>
        <p:txBody>
          <a:bodyPr wrap="square" rtlCol="0">
            <a:spAutoFit/>
          </a:bodyPr>
          <a:lstStyle/>
          <a:p>
            <a:pPr algn="ctr"/>
            <a:r>
              <a:rPr lang="en-US" dirty="0">
                <a:solidFill>
                  <a:schemeClr val="accent1">
                    <a:lumMod val="60000"/>
                    <a:lumOff val="40000"/>
                  </a:schemeClr>
                </a:solidFill>
              </a:rPr>
              <a:t>Although the historical archive used He-I 10830 Å data for coronal hole boundaries, its collection was phased out and EUV became the accepted standard for coronal hole observation.  By 2015 He-I 10830 Å was no longer consistently available to the degree needed to make synoptic maps.</a:t>
            </a:r>
          </a:p>
        </p:txBody>
      </p:sp>
    </p:spTree>
    <p:extLst>
      <p:ext uri="{BB962C8B-B14F-4D97-AF65-F5344CB8AC3E}">
        <p14:creationId xmlns:p14="http://schemas.microsoft.com/office/powerpoint/2010/main" val="182163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F90946-C78B-480E-63FB-B28EBD8D7A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48E2F6-17C1-4A6B-0902-D7E3C0F02270}"/>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pic>
        <p:nvPicPr>
          <p:cNvPr id="4" name="Picture 3" descr="A screen shot of a graph&#10;&#10;Description automatically generated">
            <a:extLst>
              <a:ext uri="{FF2B5EF4-FFF2-40B4-BE49-F238E27FC236}">
                <a16:creationId xmlns:a16="http://schemas.microsoft.com/office/drawing/2014/main" id="{24C5C7D0-2780-CCF9-670D-95B3C4A19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90" y="3429000"/>
            <a:ext cx="5000035" cy="3080202"/>
          </a:xfrm>
          <a:prstGeom prst="rect">
            <a:avLst/>
          </a:prstGeom>
        </p:spPr>
      </p:pic>
      <p:pic>
        <p:nvPicPr>
          <p:cNvPr id="6" name="Picture 5" descr="A screen shot of a diagram&#10;&#10;Description automatically generated">
            <a:extLst>
              <a:ext uri="{FF2B5EF4-FFF2-40B4-BE49-F238E27FC236}">
                <a16:creationId xmlns:a16="http://schemas.microsoft.com/office/drawing/2014/main" id="{15CAEC5D-F405-5AD7-AD56-93210B29D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4" y="3429000"/>
            <a:ext cx="5000035" cy="3080201"/>
          </a:xfrm>
          <a:prstGeom prst="rect">
            <a:avLst/>
          </a:prstGeom>
        </p:spPr>
      </p:pic>
      <p:sp>
        <p:nvSpPr>
          <p:cNvPr id="7" name="TextBox 6">
            <a:extLst>
              <a:ext uri="{FF2B5EF4-FFF2-40B4-BE49-F238E27FC236}">
                <a16:creationId xmlns:a16="http://schemas.microsoft.com/office/drawing/2014/main" id="{F5AFA5FD-8EE8-48E0-AAD4-FCCF06FE6AE5}"/>
              </a:ext>
            </a:extLst>
          </p:cNvPr>
          <p:cNvSpPr txBox="1"/>
          <p:nvPr/>
        </p:nvSpPr>
        <p:spPr>
          <a:xfrm>
            <a:off x="1131238" y="1779704"/>
            <a:ext cx="9929524" cy="1569660"/>
          </a:xfrm>
          <a:prstGeom prst="rect">
            <a:avLst/>
          </a:prstGeom>
          <a:noFill/>
        </p:spPr>
        <p:txBody>
          <a:bodyPr wrap="square" rtlCol="0">
            <a:spAutoFit/>
          </a:bodyPr>
          <a:lstStyle/>
          <a:p>
            <a:pPr algn="ctr"/>
            <a:r>
              <a:rPr lang="en-US" sz="2400" dirty="0">
                <a:solidFill>
                  <a:schemeClr val="accent1">
                    <a:lumMod val="60000"/>
                    <a:lumOff val="40000"/>
                  </a:schemeClr>
                </a:solidFill>
              </a:rPr>
              <a:t>CR2076 – October 2008 – Solar minimum SC23-24</a:t>
            </a:r>
          </a:p>
          <a:p>
            <a:pPr algn="ctr"/>
            <a:r>
              <a:rPr lang="en-US" sz="2400" dirty="0">
                <a:solidFill>
                  <a:schemeClr val="accent1">
                    <a:lumMod val="60000"/>
                    <a:lumOff val="40000"/>
                  </a:schemeClr>
                </a:solidFill>
              </a:rPr>
              <a:t>We found significantly more coronal holes in the EUV data at solar minimum.</a:t>
            </a:r>
          </a:p>
          <a:p>
            <a:pPr algn="ctr"/>
            <a:r>
              <a:rPr lang="en-US" sz="2400" dirty="0">
                <a:solidFill>
                  <a:schemeClr val="accent1">
                    <a:lumMod val="60000"/>
                    <a:lumOff val="40000"/>
                  </a:schemeClr>
                </a:solidFill>
              </a:rPr>
              <a:t>Left map – He 10830 Å                                                 Right Map - SOHO EUV</a:t>
            </a:r>
          </a:p>
          <a:p>
            <a:pPr algn="ctr"/>
            <a:endParaRPr lang="en-US" sz="2400" dirty="0">
              <a:solidFill>
                <a:schemeClr val="accent1">
                  <a:lumMod val="60000"/>
                  <a:lumOff val="40000"/>
                </a:schemeClr>
              </a:solidFill>
            </a:endParaRPr>
          </a:p>
        </p:txBody>
      </p:sp>
    </p:spTree>
    <p:extLst>
      <p:ext uri="{BB962C8B-B14F-4D97-AF65-F5344CB8AC3E}">
        <p14:creationId xmlns:p14="http://schemas.microsoft.com/office/powerpoint/2010/main" val="402993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D91FD3-EBD3-BC68-6466-DB0B01764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CB361F-EFFB-00FF-014D-A000F846EBBD}"/>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7" name="TextBox 6">
            <a:extLst>
              <a:ext uri="{FF2B5EF4-FFF2-40B4-BE49-F238E27FC236}">
                <a16:creationId xmlns:a16="http://schemas.microsoft.com/office/drawing/2014/main" id="{90FE9E1D-F900-6A45-BBF4-0DE694A48387}"/>
              </a:ext>
            </a:extLst>
          </p:cNvPr>
          <p:cNvSpPr txBox="1"/>
          <p:nvPr/>
        </p:nvSpPr>
        <p:spPr>
          <a:xfrm>
            <a:off x="1131238" y="1779704"/>
            <a:ext cx="9929524" cy="1569660"/>
          </a:xfrm>
          <a:prstGeom prst="rect">
            <a:avLst/>
          </a:prstGeom>
          <a:noFill/>
        </p:spPr>
        <p:txBody>
          <a:bodyPr wrap="square" rtlCol="0">
            <a:spAutoFit/>
          </a:bodyPr>
          <a:lstStyle/>
          <a:p>
            <a:pPr algn="ctr"/>
            <a:r>
              <a:rPr lang="en-US" sz="2400" dirty="0">
                <a:solidFill>
                  <a:schemeClr val="accent1">
                    <a:lumMod val="60000"/>
                    <a:lumOff val="40000"/>
                  </a:schemeClr>
                </a:solidFill>
              </a:rPr>
              <a:t>CR2100 – August 2010 – Early ascending phase SC24</a:t>
            </a:r>
          </a:p>
          <a:p>
            <a:pPr algn="ctr"/>
            <a:r>
              <a:rPr lang="en-US" sz="2400" dirty="0">
                <a:solidFill>
                  <a:schemeClr val="accent1">
                    <a:lumMod val="60000"/>
                    <a:lumOff val="40000"/>
                  </a:schemeClr>
                </a:solidFill>
              </a:rPr>
              <a:t>Still significantly more coronal holes in the EUV data at solar minimum.</a:t>
            </a:r>
          </a:p>
          <a:p>
            <a:pPr algn="ctr"/>
            <a:r>
              <a:rPr lang="en-US" sz="2400" dirty="0">
                <a:solidFill>
                  <a:schemeClr val="accent1">
                    <a:lumMod val="60000"/>
                    <a:lumOff val="40000"/>
                  </a:schemeClr>
                </a:solidFill>
              </a:rPr>
              <a:t>Left map – He 10830 Å                                                 Right Map - SDO EUV</a:t>
            </a:r>
          </a:p>
          <a:p>
            <a:pPr algn="ctr"/>
            <a:endParaRPr lang="en-US" sz="2400" dirty="0">
              <a:solidFill>
                <a:schemeClr val="accent1">
                  <a:lumMod val="60000"/>
                  <a:lumOff val="40000"/>
                </a:schemeClr>
              </a:solidFill>
            </a:endParaRPr>
          </a:p>
        </p:txBody>
      </p:sp>
      <p:pic>
        <p:nvPicPr>
          <p:cNvPr id="5" name="Picture 4" descr="A map of the world&#10;&#10;Description automatically generated">
            <a:extLst>
              <a:ext uri="{FF2B5EF4-FFF2-40B4-BE49-F238E27FC236}">
                <a16:creationId xmlns:a16="http://schemas.microsoft.com/office/drawing/2014/main" id="{B1BED1BE-69C8-5DCA-AEA6-DA4552027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471" y="3429000"/>
            <a:ext cx="4968517" cy="3060785"/>
          </a:xfrm>
          <a:prstGeom prst="rect">
            <a:avLst/>
          </a:prstGeom>
        </p:spPr>
      </p:pic>
      <p:pic>
        <p:nvPicPr>
          <p:cNvPr id="9" name="Picture 8" descr="A map of the country&#10;&#10;Description automatically generated">
            <a:extLst>
              <a:ext uri="{FF2B5EF4-FFF2-40B4-BE49-F238E27FC236}">
                <a16:creationId xmlns:a16="http://schemas.microsoft.com/office/drawing/2014/main" id="{07029B15-44F8-CBA7-A8A8-C20FBAC82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58" y="3429000"/>
            <a:ext cx="4968516" cy="3060785"/>
          </a:xfrm>
          <a:prstGeom prst="rect">
            <a:avLst/>
          </a:prstGeom>
        </p:spPr>
      </p:pic>
    </p:spTree>
    <p:extLst>
      <p:ext uri="{BB962C8B-B14F-4D97-AF65-F5344CB8AC3E}">
        <p14:creationId xmlns:p14="http://schemas.microsoft.com/office/powerpoint/2010/main" val="404088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C1FA84-CB82-416A-ADB5-D72E65F483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4DEAEB-1E8A-F7DD-66E5-E3CF2A5C7D7B}"/>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7" name="TextBox 6">
            <a:extLst>
              <a:ext uri="{FF2B5EF4-FFF2-40B4-BE49-F238E27FC236}">
                <a16:creationId xmlns:a16="http://schemas.microsoft.com/office/drawing/2014/main" id="{6BFBD480-898C-00B2-5486-9119EA9EA387}"/>
              </a:ext>
            </a:extLst>
          </p:cNvPr>
          <p:cNvSpPr txBox="1"/>
          <p:nvPr/>
        </p:nvSpPr>
        <p:spPr>
          <a:xfrm>
            <a:off x="1131238" y="1779704"/>
            <a:ext cx="9929524" cy="1569660"/>
          </a:xfrm>
          <a:prstGeom prst="rect">
            <a:avLst/>
          </a:prstGeom>
          <a:noFill/>
        </p:spPr>
        <p:txBody>
          <a:bodyPr wrap="square" rtlCol="0">
            <a:spAutoFit/>
          </a:bodyPr>
          <a:lstStyle/>
          <a:p>
            <a:pPr algn="ctr"/>
            <a:r>
              <a:rPr lang="en-US" sz="2400" dirty="0">
                <a:solidFill>
                  <a:schemeClr val="accent1">
                    <a:lumMod val="60000"/>
                    <a:lumOff val="40000"/>
                  </a:schemeClr>
                </a:solidFill>
              </a:rPr>
              <a:t>CR2117 – November 2011 – Ascending phase SC24</a:t>
            </a:r>
          </a:p>
          <a:p>
            <a:pPr algn="ctr"/>
            <a:r>
              <a:rPr lang="en-US" sz="2400" dirty="0">
                <a:solidFill>
                  <a:schemeClr val="accent1">
                    <a:lumMod val="60000"/>
                    <a:lumOff val="40000"/>
                  </a:schemeClr>
                </a:solidFill>
              </a:rPr>
              <a:t>Still more coronal holes in the EUV data at solar minimum.</a:t>
            </a:r>
          </a:p>
          <a:p>
            <a:pPr algn="ctr"/>
            <a:r>
              <a:rPr lang="en-US" sz="2400" dirty="0">
                <a:solidFill>
                  <a:schemeClr val="accent1">
                    <a:lumMod val="60000"/>
                    <a:lumOff val="40000"/>
                  </a:schemeClr>
                </a:solidFill>
              </a:rPr>
              <a:t>Left map – He 10830 Å                                                 Right Map - SDO EUV</a:t>
            </a:r>
          </a:p>
          <a:p>
            <a:pPr algn="ctr"/>
            <a:endParaRPr lang="en-US" sz="2400" dirty="0">
              <a:solidFill>
                <a:schemeClr val="accent1">
                  <a:lumMod val="60000"/>
                  <a:lumOff val="40000"/>
                </a:schemeClr>
              </a:solidFill>
            </a:endParaRPr>
          </a:p>
        </p:txBody>
      </p:sp>
      <p:pic>
        <p:nvPicPr>
          <p:cNvPr id="4" name="Picture 3" descr="A screenshot of a computer screen&#10;&#10;Description automatically generated">
            <a:extLst>
              <a:ext uri="{FF2B5EF4-FFF2-40B4-BE49-F238E27FC236}">
                <a16:creationId xmlns:a16="http://schemas.microsoft.com/office/drawing/2014/main" id="{EA5312F0-07EF-7F13-BE81-6B1D19EBB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64" y="3429000"/>
            <a:ext cx="4968517" cy="3060785"/>
          </a:xfrm>
          <a:prstGeom prst="rect">
            <a:avLst/>
          </a:prstGeom>
        </p:spPr>
      </p:pic>
      <p:pic>
        <p:nvPicPr>
          <p:cNvPr id="6" name="Picture 5" descr="A screen shot of a graph&#10;&#10;Description automatically generated">
            <a:extLst>
              <a:ext uri="{FF2B5EF4-FFF2-40B4-BE49-F238E27FC236}">
                <a16:creationId xmlns:a16="http://schemas.microsoft.com/office/drawing/2014/main" id="{BD2D727A-21CA-7E20-0FA5-70BC9A712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20" y="3429000"/>
            <a:ext cx="4968516" cy="3060785"/>
          </a:xfrm>
          <a:prstGeom prst="rect">
            <a:avLst/>
          </a:prstGeom>
        </p:spPr>
      </p:pic>
    </p:spTree>
    <p:extLst>
      <p:ext uri="{BB962C8B-B14F-4D97-AF65-F5344CB8AC3E}">
        <p14:creationId xmlns:p14="http://schemas.microsoft.com/office/powerpoint/2010/main" val="229593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a:extLst>
            <a:ext uri="{FF2B5EF4-FFF2-40B4-BE49-F238E27FC236}">
              <a16:creationId xmlns:a16="http://schemas.microsoft.com/office/drawing/2014/main" id="{C0FA165A-60B9-B113-68AE-CCCDF21AF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B72BD8-3D6A-DA68-B93E-80069ABD6D03}"/>
              </a:ext>
            </a:extLst>
          </p:cNvPr>
          <p:cNvSpPr txBox="1"/>
          <p:nvPr/>
        </p:nvSpPr>
        <p:spPr>
          <a:xfrm>
            <a:off x="0" y="173419"/>
            <a:ext cx="12192000" cy="830997"/>
          </a:xfrm>
          <a:prstGeom prst="rect">
            <a:avLst/>
          </a:prstGeom>
          <a:noFill/>
        </p:spPr>
        <p:txBody>
          <a:bodyPr wrap="square" rtlCol="0">
            <a:spAutoFit/>
          </a:bodyPr>
          <a:lstStyle/>
          <a:p>
            <a:pPr algn="ctr"/>
            <a:r>
              <a:rPr lang="en-US" sz="4800" dirty="0">
                <a:solidFill>
                  <a:schemeClr val="accent1">
                    <a:lumMod val="60000"/>
                    <a:lumOff val="40000"/>
                  </a:schemeClr>
                </a:solidFill>
              </a:rPr>
              <a:t>What is the McIntosh Archive?</a:t>
            </a:r>
          </a:p>
        </p:txBody>
      </p:sp>
    </p:spTree>
    <p:extLst>
      <p:ext uri="{BB962C8B-B14F-4D97-AF65-F5344CB8AC3E}">
        <p14:creationId xmlns:p14="http://schemas.microsoft.com/office/powerpoint/2010/main" val="1984990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DB566A-7988-474F-036F-C3C1814EAC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5F33CA-5B29-41FF-8291-1FCDA7B9209F}"/>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7" name="TextBox 6">
            <a:extLst>
              <a:ext uri="{FF2B5EF4-FFF2-40B4-BE49-F238E27FC236}">
                <a16:creationId xmlns:a16="http://schemas.microsoft.com/office/drawing/2014/main" id="{E58D4B96-AEE6-C34C-271A-6FAF6E580DDF}"/>
              </a:ext>
            </a:extLst>
          </p:cNvPr>
          <p:cNvSpPr txBox="1"/>
          <p:nvPr/>
        </p:nvSpPr>
        <p:spPr>
          <a:xfrm>
            <a:off x="619776" y="1779704"/>
            <a:ext cx="10813294" cy="1569660"/>
          </a:xfrm>
          <a:prstGeom prst="rect">
            <a:avLst/>
          </a:prstGeom>
          <a:noFill/>
        </p:spPr>
        <p:txBody>
          <a:bodyPr wrap="square" rtlCol="0">
            <a:spAutoFit/>
          </a:bodyPr>
          <a:lstStyle/>
          <a:p>
            <a:pPr algn="ctr"/>
            <a:r>
              <a:rPr lang="en-US" sz="2400" dirty="0">
                <a:solidFill>
                  <a:schemeClr val="accent1">
                    <a:lumMod val="60000"/>
                    <a:lumOff val="40000"/>
                  </a:schemeClr>
                </a:solidFill>
              </a:rPr>
              <a:t>CR2148 – March 2014 – Near Solar Maximum SC24</a:t>
            </a:r>
          </a:p>
          <a:p>
            <a:pPr algn="ctr"/>
            <a:r>
              <a:rPr lang="en-US" sz="2400" dirty="0">
                <a:solidFill>
                  <a:schemeClr val="accent1">
                    <a:lumMod val="60000"/>
                    <a:lumOff val="40000"/>
                  </a:schemeClr>
                </a:solidFill>
              </a:rPr>
              <a:t>Excellent agreement of coronal hole positions and sizes in the data at solar maximum.</a:t>
            </a:r>
          </a:p>
          <a:p>
            <a:pPr algn="ctr"/>
            <a:r>
              <a:rPr lang="en-US" sz="2400" dirty="0">
                <a:solidFill>
                  <a:schemeClr val="accent1">
                    <a:lumMod val="60000"/>
                    <a:lumOff val="40000"/>
                  </a:schemeClr>
                </a:solidFill>
              </a:rPr>
              <a:t>Left map – He 10830 Å                                                 Right Map - SDO EUV</a:t>
            </a:r>
          </a:p>
          <a:p>
            <a:pPr algn="ctr"/>
            <a:endParaRPr lang="en-US" sz="2400" dirty="0">
              <a:solidFill>
                <a:schemeClr val="accent1">
                  <a:lumMod val="60000"/>
                  <a:lumOff val="40000"/>
                </a:schemeClr>
              </a:solidFill>
            </a:endParaRPr>
          </a:p>
        </p:txBody>
      </p:sp>
      <p:pic>
        <p:nvPicPr>
          <p:cNvPr id="4" name="Picture 3" descr="A screenshot of a computer screen&#10;&#10;Description automatically generated">
            <a:extLst>
              <a:ext uri="{FF2B5EF4-FFF2-40B4-BE49-F238E27FC236}">
                <a16:creationId xmlns:a16="http://schemas.microsoft.com/office/drawing/2014/main" id="{1B814D2F-8B9B-4080-6669-455A6DD4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40" y="3429000"/>
            <a:ext cx="4909530" cy="302444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D7D3DC9-16CE-0A0B-031B-3AC9DF84D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75" y="3429000"/>
            <a:ext cx="4958680" cy="3054725"/>
          </a:xfrm>
          <a:prstGeom prst="rect">
            <a:avLst/>
          </a:prstGeom>
        </p:spPr>
      </p:pic>
    </p:spTree>
    <p:extLst>
      <p:ext uri="{BB962C8B-B14F-4D97-AF65-F5344CB8AC3E}">
        <p14:creationId xmlns:p14="http://schemas.microsoft.com/office/powerpoint/2010/main" val="330900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D2406B-3C48-D85E-BDF1-E9C31C86F5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76041E-3B0D-0294-9A39-39365ACD17C7}"/>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3" name="TextBox 2">
            <a:extLst>
              <a:ext uri="{FF2B5EF4-FFF2-40B4-BE49-F238E27FC236}">
                <a16:creationId xmlns:a16="http://schemas.microsoft.com/office/drawing/2014/main" id="{255EAB35-314B-9583-6041-17986922587D}"/>
              </a:ext>
            </a:extLst>
          </p:cNvPr>
          <p:cNvSpPr txBox="1"/>
          <p:nvPr/>
        </p:nvSpPr>
        <p:spPr>
          <a:xfrm>
            <a:off x="693471" y="1703645"/>
            <a:ext cx="10805058" cy="523220"/>
          </a:xfrm>
          <a:prstGeom prst="rect">
            <a:avLst/>
          </a:prstGeom>
          <a:noFill/>
        </p:spPr>
        <p:txBody>
          <a:bodyPr wrap="square" rtlCol="0">
            <a:spAutoFit/>
          </a:bodyPr>
          <a:lstStyle/>
          <a:p>
            <a:pPr algn="ctr"/>
            <a:r>
              <a:rPr lang="en-US" sz="2800" dirty="0">
                <a:solidFill>
                  <a:schemeClr val="accent1">
                    <a:lumMod val="60000"/>
                    <a:lumOff val="40000"/>
                  </a:schemeClr>
                </a:solidFill>
              </a:rPr>
              <a:t>How do this result affect our solar minima study?</a:t>
            </a:r>
          </a:p>
        </p:txBody>
      </p:sp>
    </p:spTree>
    <p:extLst>
      <p:ext uri="{BB962C8B-B14F-4D97-AF65-F5344CB8AC3E}">
        <p14:creationId xmlns:p14="http://schemas.microsoft.com/office/powerpoint/2010/main" val="1401211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F7B2CF-355F-525B-7328-530491FEFA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5A8CA1-4D13-F31E-A3C8-B97010E47943}"/>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3" name="TextBox 2">
            <a:extLst>
              <a:ext uri="{FF2B5EF4-FFF2-40B4-BE49-F238E27FC236}">
                <a16:creationId xmlns:a16="http://schemas.microsoft.com/office/drawing/2014/main" id="{E5530579-0CD9-8885-15E4-00C39A577426}"/>
              </a:ext>
            </a:extLst>
          </p:cNvPr>
          <p:cNvSpPr txBox="1"/>
          <p:nvPr/>
        </p:nvSpPr>
        <p:spPr>
          <a:xfrm>
            <a:off x="693471" y="1703645"/>
            <a:ext cx="10805058" cy="523220"/>
          </a:xfrm>
          <a:prstGeom prst="rect">
            <a:avLst/>
          </a:prstGeom>
          <a:noFill/>
        </p:spPr>
        <p:txBody>
          <a:bodyPr wrap="square" rtlCol="0">
            <a:spAutoFit/>
          </a:bodyPr>
          <a:lstStyle/>
          <a:p>
            <a:pPr algn="ctr"/>
            <a:r>
              <a:rPr lang="en-US" sz="2800" dirty="0">
                <a:solidFill>
                  <a:schemeClr val="accent1">
                    <a:lumMod val="60000"/>
                    <a:lumOff val="40000"/>
                  </a:schemeClr>
                </a:solidFill>
              </a:rPr>
              <a:t>How do this result affect our solar minima study?</a:t>
            </a:r>
          </a:p>
        </p:txBody>
      </p:sp>
      <p:sp>
        <p:nvSpPr>
          <p:cNvPr id="4" name="TextBox 3">
            <a:extLst>
              <a:ext uri="{FF2B5EF4-FFF2-40B4-BE49-F238E27FC236}">
                <a16:creationId xmlns:a16="http://schemas.microsoft.com/office/drawing/2014/main" id="{CFF641AE-C0D7-0052-6A87-73417E96D7F0}"/>
              </a:ext>
            </a:extLst>
          </p:cNvPr>
          <p:cNvSpPr txBox="1"/>
          <p:nvPr/>
        </p:nvSpPr>
        <p:spPr>
          <a:xfrm>
            <a:off x="662787" y="2608188"/>
            <a:ext cx="2939581" cy="2246769"/>
          </a:xfrm>
          <a:prstGeom prst="rect">
            <a:avLst/>
          </a:prstGeom>
          <a:noFill/>
        </p:spPr>
        <p:txBody>
          <a:bodyPr wrap="square" rtlCol="0">
            <a:spAutoFit/>
          </a:bodyPr>
          <a:lstStyle/>
          <a:p>
            <a:pPr algn="ctr"/>
            <a:r>
              <a:rPr lang="en-US" sz="2000" dirty="0">
                <a:solidFill>
                  <a:schemeClr val="accent1">
                    <a:lumMod val="60000"/>
                    <a:lumOff val="40000"/>
                  </a:schemeClr>
                </a:solidFill>
              </a:rPr>
              <a:t>If we can’t compare numbers or sizes of coronal holes at minimum because of the change from He 10830 Å to EUV data, what can we compare?</a:t>
            </a:r>
          </a:p>
        </p:txBody>
      </p:sp>
    </p:spTree>
    <p:extLst>
      <p:ext uri="{BB962C8B-B14F-4D97-AF65-F5344CB8AC3E}">
        <p14:creationId xmlns:p14="http://schemas.microsoft.com/office/powerpoint/2010/main" val="405573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C5EED79-6FAC-01F2-7B8A-74CB5E2BB6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BFF1D8-28E9-430B-7822-7379ED087A5F}"/>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3" name="TextBox 2">
            <a:extLst>
              <a:ext uri="{FF2B5EF4-FFF2-40B4-BE49-F238E27FC236}">
                <a16:creationId xmlns:a16="http://schemas.microsoft.com/office/drawing/2014/main" id="{9D54E3EB-EA45-B797-9557-C7911A3FAAB1}"/>
              </a:ext>
            </a:extLst>
          </p:cNvPr>
          <p:cNvSpPr txBox="1"/>
          <p:nvPr/>
        </p:nvSpPr>
        <p:spPr>
          <a:xfrm>
            <a:off x="693471" y="1703645"/>
            <a:ext cx="10805058" cy="523220"/>
          </a:xfrm>
          <a:prstGeom prst="rect">
            <a:avLst/>
          </a:prstGeom>
          <a:noFill/>
        </p:spPr>
        <p:txBody>
          <a:bodyPr wrap="square" rtlCol="0">
            <a:spAutoFit/>
          </a:bodyPr>
          <a:lstStyle/>
          <a:p>
            <a:pPr algn="ctr"/>
            <a:r>
              <a:rPr lang="en-US" sz="2800" dirty="0">
                <a:solidFill>
                  <a:schemeClr val="accent1">
                    <a:lumMod val="60000"/>
                    <a:lumOff val="40000"/>
                  </a:schemeClr>
                </a:solidFill>
              </a:rPr>
              <a:t>How do this result affect our solar minima study?</a:t>
            </a:r>
          </a:p>
        </p:txBody>
      </p:sp>
      <p:sp>
        <p:nvSpPr>
          <p:cNvPr id="4" name="TextBox 3">
            <a:extLst>
              <a:ext uri="{FF2B5EF4-FFF2-40B4-BE49-F238E27FC236}">
                <a16:creationId xmlns:a16="http://schemas.microsoft.com/office/drawing/2014/main" id="{95875FD9-28CC-B8D7-5CD0-3A9646ACE099}"/>
              </a:ext>
            </a:extLst>
          </p:cNvPr>
          <p:cNvSpPr txBox="1"/>
          <p:nvPr/>
        </p:nvSpPr>
        <p:spPr>
          <a:xfrm>
            <a:off x="662787" y="2608188"/>
            <a:ext cx="2939581" cy="2246769"/>
          </a:xfrm>
          <a:prstGeom prst="rect">
            <a:avLst/>
          </a:prstGeom>
          <a:noFill/>
        </p:spPr>
        <p:txBody>
          <a:bodyPr wrap="square" rtlCol="0">
            <a:spAutoFit/>
          </a:bodyPr>
          <a:lstStyle/>
          <a:p>
            <a:pPr algn="ctr"/>
            <a:r>
              <a:rPr lang="en-US" sz="2000" dirty="0">
                <a:solidFill>
                  <a:schemeClr val="accent1">
                    <a:lumMod val="60000"/>
                    <a:lumOff val="40000"/>
                  </a:schemeClr>
                </a:solidFill>
              </a:rPr>
              <a:t>If we can’t compare numbers or sizes of coronal holes at minimum because of the change from He 10830 Å to EUV data, what can we compare?</a:t>
            </a:r>
          </a:p>
        </p:txBody>
      </p:sp>
      <p:sp>
        <p:nvSpPr>
          <p:cNvPr id="5" name="TextBox 4">
            <a:extLst>
              <a:ext uri="{FF2B5EF4-FFF2-40B4-BE49-F238E27FC236}">
                <a16:creationId xmlns:a16="http://schemas.microsoft.com/office/drawing/2014/main" id="{847D8CB9-9B11-9113-9246-1D82C399E41A}"/>
              </a:ext>
            </a:extLst>
          </p:cNvPr>
          <p:cNvSpPr txBox="1"/>
          <p:nvPr/>
        </p:nvSpPr>
        <p:spPr>
          <a:xfrm>
            <a:off x="1" y="4927941"/>
            <a:ext cx="3534862" cy="1938992"/>
          </a:xfrm>
          <a:prstGeom prst="rect">
            <a:avLst/>
          </a:prstGeom>
          <a:noFill/>
        </p:spPr>
        <p:txBody>
          <a:bodyPr wrap="square" rtlCol="0">
            <a:spAutoFit/>
          </a:bodyPr>
          <a:lstStyle/>
          <a:p>
            <a:pPr algn="ctr"/>
            <a:r>
              <a:rPr lang="en-US" sz="2400" dirty="0">
                <a:solidFill>
                  <a:schemeClr val="accent2">
                    <a:lumMod val="40000"/>
                    <a:lumOff val="60000"/>
                  </a:schemeClr>
                </a:solidFill>
              </a:rPr>
              <a:t>We can look at lifetimes of coronal holes.  How many rotations do coronal holes from multiple solar cycles last at solar minimum ? </a:t>
            </a:r>
          </a:p>
        </p:txBody>
      </p:sp>
    </p:spTree>
    <p:extLst>
      <p:ext uri="{BB962C8B-B14F-4D97-AF65-F5344CB8AC3E}">
        <p14:creationId xmlns:p14="http://schemas.microsoft.com/office/powerpoint/2010/main" val="316300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7933F2-A279-E2AE-5DB1-EC2F262CCB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19BB42-0068-42A2-1BA5-1C426956A71B}"/>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3" name="TextBox 2">
            <a:extLst>
              <a:ext uri="{FF2B5EF4-FFF2-40B4-BE49-F238E27FC236}">
                <a16:creationId xmlns:a16="http://schemas.microsoft.com/office/drawing/2014/main" id="{8FA48D0F-ACE0-ACE8-5CF4-66C52F6B550F}"/>
              </a:ext>
            </a:extLst>
          </p:cNvPr>
          <p:cNvSpPr txBox="1"/>
          <p:nvPr/>
        </p:nvSpPr>
        <p:spPr>
          <a:xfrm>
            <a:off x="693471" y="1703645"/>
            <a:ext cx="10805058" cy="523220"/>
          </a:xfrm>
          <a:prstGeom prst="rect">
            <a:avLst/>
          </a:prstGeom>
          <a:noFill/>
        </p:spPr>
        <p:txBody>
          <a:bodyPr wrap="square" rtlCol="0">
            <a:spAutoFit/>
          </a:bodyPr>
          <a:lstStyle/>
          <a:p>
            <a:pPr algn="ctr"/>
            <a:r>
              <a:rPr lang="en-US" sz="2800" dirty="0">
                <a:solidFill>
                  <a:schemeClr val="accent1">
                    <a:lumMod val="60000"/>
                    <a:lumOff val="40000"/>
                  </a:schemeClr>
                </a:solidFill>
              </a:rPr>
              <a:t>How do this result affect our solar minima study?</a:t>
            </a:r>
          </a:p>
        </p:txBody>
      </p:sp>
      <p:sp>
        <p:nvSpPr>
          <p:cNvPr id="4" name="TextBox 3">
            <a:extLst>
              <a:ext uri="{FF2B5EF4-FFF2-40B4-BE49-F238E27FC236}">
                <a16:creationId xmlns:a16="http://schemas.microsoft.com/office/drawing/2014/main" id="{9EBAB3DB-334A-5483-F534-5EBCC4954D76}"/>
              </a:ext>
            </a:extLst>
          </p:cNvPr>
          <p:cNvSpPr txBox="1"/>
          <p:nvPr/>
        </p:nvSpPr>
        <p:spPr>
          <a:xfrm>
            <a:off x="662787" y="2608188"/>
            <a:ext cx="2939581" cy="2246769"/>
          </a:xfrm>
          <a:prstGeom prst="rect">
            <a:avLst/>
          </a:prstGeom>
          <a:noFill/>
        </p:spPr>
        <p:txBody>
          <a:bodyPr wrap="square" rtlCol="0">
            <a:spAutoFit/>
          </a:bodyPr>
          <a:lstStyle/>
          <a:p>
            <a:pPr algn="ctr"/>
            <a:r>
              <a:rPr lang="en-US" sz="2000" dirty="0">
                <a:solidFill>
                  <a:schemeClr val="accent1">
                    <a:lumMod val="60000"/>
                    <a:lumOff val="40000"/>
                  </a:schemeClr>
                </a:solidFill>
              </a:rPr>
              <a:t>If we can’t compare numbers or sizes of coronal holes at minimum because of the change from He 10830 Å to EUV data, what can we compare?</a:t>
            </a:r>
          </a:p>
        </p:txBody>
      </p:sp>
      <p:sp>
        <p:nvSpPr>
          <p:cNvPr id="5" name="TextBox 4">
            <a:extLst>
              <a:ext uri="{FF2B5EF4-FFF2-40B4-BE49-F238E27FC236}">
                <a16:creationId xmlns:a16="http://schemas.microsoft.com/office/drawing/2014/main" id="{38AFB19A-28D4-F35E-A313-3E1CFB6E87AB}"/>
              </a:ext>
            </a:extLst>
          </p:cNvPr>
          <p:cNvSpPr txBox="1"/>
          <p:nvPr/>
        </p:nvSpPr>
        <p:spPr>
          <a:xfrm>
            <a:off x="1" y="4927941"/>
            <a:ext cx="3534862" cy="1938992"/>
          </a:xfrm>
          <a:prstGeom prst="rect">
            <a:avLst/>
          </a:prstGeom>
          <a:noFill/>
        </p:spPr>
        <p:txBody>
          <a:bodyPr wrap="square" rtlCol="0">
            <a:spAutoFit/>
          </a:bodyPr>
          <a:lstStyle/>
          <a:p>
            <a:pPr algn="ctr"/>
            <a:r>
              <a:rPr lang="en-US" sz="2400" dirty="0">
                <a:solidFill>
                  <a:schemeClr val="accent2">
                    <a:lumMod val="40000"/>
                    <a:lumOff val="60000"/>
                  </a:schemeClr>
                </a:solidFill>
              </a:rPr>
              <a:t>We can look at lifetimes of coronal holes.  How many rotations do coronal holes from multiple solar cycles last at solar minimum ? </a:t>
            </a:r>
          </a:p>
        </p:txBody>
      </p:sp>
      <p:pic>
        <p:nvPicPr>
          <p:cNvPr id="7" name="Picture 6" descr="A graph of covid-19&#10;&#10;Description automatically generated">
            <a:extLst>
              <a:ext uri="{FF2B5EF4-FFF2-40B4-BE49-F238E27FC236}">
                <a16:creationId xmlns:a16="http://schemas.microsoft.com/office/drawing/2014/main" id="{C7059534-CA63-17E1-C53F-0710958DD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13" y="2499525"/>
            <a:ext cx="3410578" cy="2131612"/>
          </a:xfrm>
          <a:prstGeom prst="rect">
            <a:avLst/>
          </a:prstGeom>
        </p:spPr>
      </p:pic>
      <p:pic>
        <p:nvPicPr>
          <p:cNvPr id="9" name="Picture 8" descr="A graph of corrosive gas&#10;&#10;Description automatically generated">
            <a:extLst>
              <a:ext uri="{FF2B5EF4-FFF2-40B4-BE49-F238E27FC236}">
                <a16:creationId xmlns:a16="http://schemas.microsoft.com/office/drawing/2014/main" id="{7E5D24A5-3018-F28B-19E5-83DC82615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413" y="4631136"/>
            <a:ext cx="3410581" cy="2131613"/>
          </a:xfrm>
          <a:prstGeom prst="rect">
            <a:avLst/>
          </a:prstGeom>
        </p:spPr>
      </p:pic>
      <p:sp>
        <p:nvSpPr>
          <p:cNvPr id="10" name="TextBox 9">
            <a:extLst>
              <a:ext uri="{FF2B5EF4-FFF2-40B4-BE49-F238E27FC236}">
                <a16:creationId xmlns:a16="http://schemas.microsoft.com/office/drawing/2014/main" id="{C2594559-74B4-57D0-8533-A2154B9924ED}"/>
              </a:ext>
            </a:extLst>
          </p:cNvPr>
          <p:cNvSpPr txBox="1"/>
          <p:nvPr/>
        </p:nvSpPr>
        <p:spPr>
          <a:xfrm>
            <a:off x="8419845" y="2226865"/>
            <a:ext cx="3772154" cy="4401205"/>
          </a:xfrm>
          <a:prstGeom prst="rect">
            <a:avLst/>
          </a:prstGeom>
          <a:noFill/>
        </p:spPr>
        <p:txBody>
          <a:bodyPr wrap="square" rtlCol="0">
            <a:spAutoFit/>
          </a:bodyPr>
          <a:lstStyle/>
          <a:p>
            <a:r>
              <a:rPr lang="en-US" sz="2000" dirty="0">
                <a:solidFill>
                  <a:schemeClr val="accent2">
                    <a:lumMod val="40000"/>
                    <a:lumOff val="60000"/>
                  </a:schemeClr>
                </a:solidFill>
              </a:rPr>
              <a:t>In Hewins et al. 2020 approximately 1,100 coronal holes were tracked over multiple rotations to determine their lifetimes.  While the vast majority (about 760) were single rotation coronal holes, </a:t>
            </a:r>
          </a:p>
          <a:p>
            <a:r>
              <a:rPr lang="en-US" sz="2000" dirty="0">
                <a:solidFill>
                  <a:schemeClr val="accent2">
                    <a:lumMod val="40000"/>
                    <a:lumOff val="60000"/>
                  </a:schemeClr>
                </a:solidFill>
              </a:rPr>
              <a:t>about 155 lasted two rotations, </a:t>
            </a:r>
            <a:br>
              <a:rPr lang="en-US" sz="2000" dirty="0">
                <a:solidFill>
                  <a:schemeClr val="accent2">
                    <a:lumMod val="40000"/>
                    <a:lumOff val="60000"/>
                  </a:schemeClr>
                </a:solidFill>
              </a:rPr>
            </a:br>
            <a:r>
              <a:rPr lang="en-US" sz="2000" dirty="0">
                <a:solidFill>
                  <a:schemeClr val="accent2">
                    <a:lumMod val="40000"/>
                    <a:lumOff val="60000"/>
                  </a:schemeClr>
                </a:solidFill>
              </a:rPr>
              <a:t>about 60 lasted 3 rotations, </a:t>
            </a:r>
          </a:p>
          <a:p>
            <a:r>
              <a:rPr lang="en-US" sz="2000" dirty="0">
                <a:solidFill>
                  <a:schemeClr val="accent2">
                    <a:lumMod val="40000"/>
                    <a:lumOff val="60000"/>
                  </a:schemeClr>
                </a:solidFill>
              </a:rPr>
              <a:t>about 36 lasted 4 rotations, </a:t>
            </a:r>
          </a:p>
          <a:p>
            <a:r>
              <a:rPr lang="en-US" sz="2000" dirty="0">
                <a:solidFill>
                  <a:schemeClr val="accent2">
                    <a:lumMod val="40000"/>
                    <a:lumOff val="60000"/>
                  </a:schemeClr>
                </a:solidFill>
              </a:rPr>
              <a:t>about 23 lasted 5 rotations,</a:t>
            </a:r>
          </a:p>
          <a:p>
            <a:r>
              <a:rPr lang="en-US" sz="2000" dirty="0">
                <a:solidFill>
                  <a:schemeClr val="accent2">
                    <a:lumMod val="40000"/>
                    <a:lumOff val="60000"/>
                  </a:schemeClr>
                </a:solidFill>
              </a:rPr>
              <a:t>about 17 lasted 6 rotations, etc. </a:t>
            </a:r>
          </a:p>
          <a:p>
            <a:r>
              <a:rPr lang="en-US" sz="2000" dirty="0">
                <a:solidFill>
                  <a:schemeClr val="accent2">
                    <a:lumMod val="40000"/>
                    <a:lumOff val="60000"/>
                  </a:schemeClr>
                </a:solidFill>
              </a:rPr>
              <a:t>One coronal holes lasted for 34 rotations.</a:t>
            </a:r>
          </a:p>
        </p:txBody>
      </p:sp>
    </p:spTree>
    <p:extLst>
      <p:ext uri="{BB962C8B-B14F-4D97-AF65-F5344CB8AC3E}">
        <p14:creationId xmlns:p14="http://schemas.microsoft.com/office/powerpoint/2010/main" val="2249950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C19FA7-9213-E0D8-609B-43FB51D48E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6A0DEC-A6F1-4080-372D-873088CE9A8D}"/>
              </a:ext>
            </a:extLst>
          </p:cNvPr>
          <p:cNvSpPr txBox="1"/>
          <p:nvPr/>
        </p:nvSpPr>
        <p:spPr>
          <a:xfrm>
            <a:off x="1883009" y="368215"/>
            <a:ext cx="8425982" cy="1477328"/>
          </a:xfrm>
          <a:prstGeom prst="rect">
            <a:avLst/>
          </a:prstGeom>
          <a:noFill/>
        </p:spPr>
        <p:txBody>
          <a:bodyPr wrap="square" rtlCol="0">
            <a:spAutoFit/>
          </a:bodyPr>
          <a:lstStyle/>
          <a:p>
            <a:pPr algn="ctr"/>
            <a:r>
              <a:rPr lang="en-US" sz="3600" dirty="0">
                <a:solidFill>
                  <a:schemeClr val="accent1">
                    <a:lumMod val="60000"/>
                    <a:lumOff val="40000"/>
                  </a:schemeClr>
                </a:solidFill>
              </a:rPr>
              <a:t>Cross Calibration of HE 10830 Å to Extreme Ultraviolet (EUV)</a:t>
            </a:r>
          </a:p>
          <a:p>
            <a:endParaRPr lang="en-US" dirty="0"/>
          </a:p>
        </p:txBody>
      </p:sp>
      <p:sp>
        <p:nvSpPr>
          <p:cNvPr id="3" name="TextBox 2">
            <a:extLst>
              <a:ext uri="{FF2B5EF4-FFF2-40B4-BE49-F238E27FC236}">
                <a16:creationId xmlns:a16="http://schemas.microsoft.com/office/drawing/2014/main" id="{0D38E297-0F30-9698-ABCD-66341B9E5F70}"/>
              </a:ext>
            </a:extLst>
          </p:cNvPr>
          <p:cNvSpPr txBox="1"/>
          <p:nvPr/>
        </p:nvSpPr>
        <p:spPr>
          <a:xfrm>
            <a:off x="693471" y="1703645"/>
            <a:ext cx="10805058" cy="523220"/>
          </a:xfrm>
          <a:prstGeom prst="rect">
            <a:avLst/>
          </a:prstGeom>
          <a:noFill/>
        </p:spPr>
        <p:txBody>
          <a:bodyPr wrap="square" rtlCol="0">
            <a:spAutoFit/>
          </a:bodyPr>
          <a:lstStyle/>
          <a:p>
            <a:pPr algn="ctr"/>
            <a:r>
              <a:rPr lang="en-US" sz="2800" dirty="0">
                <a:solidFill>
                  <a:schemeClr val="accent1">
                    <a:lumMod val="60000"/>
                    <a:lumOff val="40000"/>
                  </a:schemeClr>
                </a:solidFill>
              </a:rPr>
              <a:t>How do this result affect our solar minima study?</a:t>
            </a:r>
          </a:p>
        </p:txBody>
      </p:sp>
      <p:sp>
        <p:nvSpPr>
          <p:cNvPr id="4" name="TextBox 3">
            <a:extLst>
              <a:ext uri="{FF2B5EF4-FFF2-40B4-BE49-F238E27FC236}">
                <a16:creationId xmlns:a16="http://schemas.microsoft.com/office/drawing/2014/main" id="{E5007DD2-F431-048E-F1DD-0AAC8C15FF44}"/>
              </a:ext>
            </a:extLst>
          </p:cNvPr>
          <p:cNvSpPr txBox="1"/>
          <p:nvPr/>
        </p:nvSpPr>
        <p:spPr>
          <a:xfrm>
            <a:off x="662787" y="2608188"/>
            <a:ext cx="2939581" cy="2246769"/>
          </a:xfrm>
          <a:prstGeom prst="rect">
            <a:avLst/>
          </a:prstGeom>
          <a:noFill/>
        </p:spPr>
        <p:txBody>
          <a:bodyPr wrap="square" rtlCol="0">
            <a:spAutoFit/>
          </a:bodyPr>
          <a:lstStyle/>
          <a:p>
            <a:pPr algn="ctr"/>
            <a:r>
              <a:rPr lang="en-US" sz="2000" dirty="0">
                <a:solidFill>
                  <a:schemeClr val="accent1">
                    <a:lumMod val="60000"/>
                    <a:lumOff val="40000"/>
                  </a:schemeClr>
                </a:solidFill>
              </a:rPr>
              <a:t>If we can’t compare numbers or sizes of coronal holes at minimum because of the change from He 10830 Å to EUV data, what can we compare?</a:t>
            </a:r>
          </a:p>
        </p:txBody>
      </p:sp>
      <p:sp>
        <p:nvSpPr>
          <p:cNvPr id="5" name="TextBox 4">
            <a:extLst>
              <a:ext uri="{FF2B5EF4-FFF2-40B4-BE49-F238E27FC236}">
                <a16:creationId xmlns:a16="http://schemas.microsoft.com/office/drawing/2014/main" id="{A5E739E5-FA8C-E5A0-4E35-9D68165D1CD1}"/>
              </a:ext>
            </a:extLst>
          </p:cNvPr>
          <p:cNvSpPr txBox="1"/>
          <p:nvPr/>
        </p:nvSpPr>
        <p:spPr>
          <a:xfrm>
            <a:off x="1" y="4927941"/>
            <a:ext cx="3534862" cy="1938992"/>
          </a:xfrm>
          <a:prstGeom prst="rect">
            <a:avLst/>
          </a:prstGeom>
          <a:noFill/>
        </p:spPr>
        <p:txBody>
          <a:bodyPr wrap="square" rtlCol="0">
            <a:spAutoFit/>
          </a:bodyPr>
          <a:lstStyle/>
          <a:p>
            <a:pPr algn="ctr"/>
            <a:r>
              <a:rPr lang="en-US" sz="2400" dirty="0">
                <a:solidFill>
                  <a:schemeClr val="accent2">
                    <a:lumMod val="40000"/>
                    <a:lumOff val="60000"/>
                  </a:schemeClr>
                </a:solidFill>
              </a:rPr>
              <a:t>We can look at lifetimes of coronal holes.  How many rotations do coronal holes from multiple solar cycles last at solar minimum ? </a:t>
            </a:r>
          </a:p>
        </p:txBody>
      </p:sp>
      <p:pic>
        <p:nvPicPr>
          <p:cNvPr id="7" name="Picture 6" descr="A graph of covid-19&#10;&#10;Description automatically generated">
            <a:extLst>
              <a:ext uri="{FF2B5EF4-FFF2-40B4-BE49-F238E27FC236}">
                <a16:creationId xmlns:a16="http://schemas.microsoft.com/office/drawing/2014/main" id="{EEEF03F2-8A74-74C5-1B1F-CF39AB47D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13" y="2499525"/>
            <a:ext cx="3410578" cy="2131612"/>
          </a:xfrm>
          <a:prstGeom prst="rect">
            <a:avLst/>
          </a:prstGeom>
        </p:spPr>
      </p:pic>
      <p:pic>
        <p:nvPicPr>
          <p:cNvPr id="9" name="Picture 8" descr="A graph of corrosive gas&#10;&#10;Description automatically generated">
            <a:extLst>
              <a:ext uri="{FF2B5EF4-FFF2-40B4-BE49-F238E27FC236}">
                <a16:creationId xmlns:a16="http://schemas.microsoft.com/office/drawing/2014/main" id="{6E088CFF-103E-F201-5C0C-E6F6779B2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413" y="4631136"/>
            <a:ext cx="3410581" cy="2131613"/>
          </a:xfrm>
          <a:prstGeom prst="rect">
            <a:avLst/>
          </a:prstGeom>
        </p:spPr>
      </p:pic>
      <p:sp>
        <p:nvSpPr>
          <p:cNvPr id="10" name="TextBox 9">
            <a:extLst>
              <a:ext uri="{FF2B5EF4-FFF2-40B4-BE49-F238E27FC236}">
                <a16:creationId xmlns:a16="http://schemas.microsoft.com/office/drawing/2014/main" id="{B70CCCB9-D6C1-A09A-21FC-6288C2AB0C0D}"/>
              </a:ext>
            </a:extLst>
          </p:cNvPr>
          <p:cNvSpPr txBox="1"/>
          <p:nvPr/>
        </p:nvSpPr>
        <p:spPr>
          <a:xfrm>
            <a:off x="8419845" y="2226865"/>
            <a:ext cx="3772154" cy="3693319"/>
          </a:xfrm>
          <a:prstGeom prst="rect">
            <a:avLst/>
          </a:prstGeom>
          <a:noFill/>
        </p:spPr>
        <p:txBody>
          <a:bodyPr wrap="square" rtlCol="0">
            <a:spAutoFit/>
          </a:bodyPr>
          <a:lstStyle/>
          <a:p>
            <a:r>
              <a:rPr lang="en-US" dirty="0">
                <a:solidFill>
                  <a:schemeClr val="accent2">
                    <a:lumMod val="40000"/>
                    <a:lumOff val="60000"/>
                  </a:schemeClr>
                </a:solidFill>
              </a:rPr>
              <a:t>In Hewins et al. 2020 approximately 1,100 coronal holes were tracked over multiple rotations to determine their lifetimes.  While the vast majority (about 760) were single rotation coronal holes, </a:t>
            </a:r>
          </a:p>
          <a:p>
            <a:r>
              <a:rPr lang="en-US" dirty="0">
                <a:solidFill>
                  <a:schemeClr val="accent2">
                    <a:lumMod val="40000"/>
                    <a:lumOff val="60000"/>
                  </a:schemeClr>
                </a:solidFill>
              </a:rPr>
              <a:t>about 155 lasted two rotations, </a:t>
            </a:r>
            <a:br>
              <a:rPr lang="en-US" dirty="0">
                <a:solidFill>
                  <a:schemeClr val="accent2">
                    <a:lumMod val="40000"/>
                    <a:lumOff val="60000"/>
                  </a:schemeClr>
                </a:solidFill>
              </a:rPr>
            </a:br>
            <a:r>
              <a:rPr lang="en-US" dirty="0">
                <a:solidFill>
                  <a:schemeClr val="accent2">
                    <a:lumMod val="40000"/>
                    <a:lumOff val="60000"/>
                  </a:schemeClr>
                </a:solidFill>
              </a:rPr>
              <a:t>about 60 lasted 3 rotations, </a:t>
            </a:r>
          </a:p>
          <a:p>
            <a:r>
              <a:rPr lang="en-US" dirty="0">
                <a:solidFill>
                  <a:schemeClr val="accent2">
                    <a:lumMod val="40000"/>
                    <a:lumOff val="60000"/>
                  </a:schemeClr>
                </a:solidFill>
              </a:rPr>
              <a:t>about 36 lasted 4 rotations, </a:t>
            </a:r>
          </a:p>
          <a:p>
            <a:r>
              <a:rPr lang="en-US" dirty="0">
                <a:solidFill>
                  <a:schemeClr val="accent2">
                    <a:lumMod val="40000"/>
                    <a:lumOff val="60000"/>
                  </a:schemeClr>
                </a:solidFill>
              </a:rPr>
              <a:t>about 23 lasted 5 rotations,</a:t>
            </a:r>
          </a:p>
          <a:p>
            <a:r>
              <a:rPr lang="en-US" dirty="0">
                <a:solidFill>
                  <a:schemeClr val="accent2">
                    <a:lumMod val="40000"/>
                    <a:lumOff val="60000"/>
                  </a:schemeClr>
                </a:solidFill>
              </a:rPr>
              <a:t>about 17 lasted 6 rotations, etc. </a:t>
            </a:r>
          </a:p>
          <a:p>
            <a:r>
              <a:rPr lang="en-US" dirty="0">
                <a:solidFill>
                  <a:schemeClr val="accent2">
                    <a:lumMod val="40000"/>
                    <a:lumOff val="60000"/>
                  </a:schemeClr>
                </a:solidFill>
              </a:rPr>
              <a:t>One coronal holes lasted for 34 rotations.</a:t>
            </a:r>
          </a:p>
        </p:txBody>
      </p:sp>
      <p:sp>
        <p:nvSpPr>
          <p:cNvPr id="6" name="TextBox 5">
            <a:extLst>
              <a:ext uri="{FF2B5EF4-FFF2-40B4-BE49-F238E27FC236}">
                <a16:creationId xmlns:a16="http://schemas.microsoft.com/office/drawing/2014/main" id="{DFBCAB78-B98E-5A29-58E6-A7BC682ED9B0}"/>
              </a:ext>
            </a:extLst>
          </p:cNvPr>
          <p:cNvSpPr txBox="1"/>
          <p:nvPr/>
        </p:nvSpPr>
        <p:spPr>
          <a:xfrm>
            <a:off x="8419845" y="5843239"/>
            <a:ext cx="3686238" cy="1200329"/>
          </a:xfrm>
          <a:prstGeom prst="rect">
            <a:avLst/>
          </a:prstGeom>
          <a:noFill/>
        </p:spPr>
        <p:txBody>
          <a:bodyPr wrap="square" rtlCol="0">
            <a:spAutoFit/>
          </a:bodyPr>
          <a:lstStyle/>
          <a:p>
            <a:r>
              <a:rPr lang="en-US" dirty="0">
                <a:solidFill>
                  <a:schemeClr val="accent2">
                    <a:lumMod val="40000"/>
                    <a:lumOff val="60000"/>
                  </a:schemeClr>
                </a:solidFill>
              </a:rPr>
              <a:t>So, we can compare lifetimes of coronal holes in the declining and minimum phases of solar cycles.</a:t>
            </a:r>
          </a:p>
          <a:p>
            <a:endParaRPr lang="en-US" dirty="0"/>
          </a:p>
        </p:txBody>
      </p:sp>
    </p:spTree>
    <p:extLst>
      <p:ext uri="{BB962C8B-B14F-4D97-AF65-F5344CB8AC3E}">
        <p14:creationId xmlns:p14="http://schemas.microsoft.com/office/powerpoint/2010/main" val="789866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B0FCAF-23FE-0709-6630-AB2FD7345E10}"/>
              </a:ext>
            </a:extLst>
          </p:cNvPr>
          <p:cNvSpPr txBox="1"/>
          <p:nvPr/>
        </p:nvSpPr>
        <p:spPr>
          <a:xfrm>
            <a:off x="5167281" y="239340"/>
            <a:ext cx="6741144" cy="954107"/>
          </a:xfrm>
          <a:prstGeom prst="rect">
            <a:avLst/>
          </a:prstGeom>
          <a:noFill/>
        </p:spPr>
        <p:txBody>
          <a:bodyPr wrap="square" rtlCol="0">
            <a:spAutoFit/>
          </a:bodyPr>
          <a:lstStyle/>
          <a:p>
            <a:pPr algn="ctr"/>
            <a:r>
              <a:rPr lang="en-US" sz="2800" dirty="0">
                <a:solidFill>
                  <a:schemeClr val="accent4"/>
                </a:solidFill>
              </a:rPr>
              <a:t>WHPI Coronal Hole maps – CRs 2209 – 2214</a:t>
            </a:r>
          </a:p>
          <a:p>
            <a:pPr algn="ctr"/>
            <a:r>
              <a:rPr lang="en-US" sz="2800" dirty="0">
                <a:solidFill>
                  <a:schemeClr val="accent4"/>
                </a:solidFill>
              </a:rPr>
              <a:t>October 2018 – March 2019</a:t>
            </a:r>
          </a:p>
        </p:txBody>
      </p:sp>
      <p:pic>
        <p:nvPicPr>
          <p:cNvPr id="8" name="Picture 7" descr="A screenshot of a graph&#10;&#10;Description automatically generated">
            <a:extLst>
              <a:ext uri="{FF2B5EF4-FFF2-40B4-BE49-F238E27FC236}">
                <a16:creationId xmlns:a16="http://schemas.microsoft.com/office/drawing/2014/main" id="{FFE97215-9291-CD8F-2516-8785E62DB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64" y="171834"/>
            <a:ext cx="3963908" cy="6572633"/>
          </a:xfrm>
          <a:prstGeom prst="rect">
            <a:avLst/>
          </a:prstGeom>
        </p:spPr>
      </p:pic>
      <p:sp>
        <p:nvSpPr>
          <p:cNvPr id="9" name="TextBox 8">
            <a:extLst>
              <a:ext uri="{FF2B5EF4-FFF2-40B4-BE49-F238E27FC236}">
                <a16:creationId xmlns:a16="http://schemas.microsoft.com/office/drawing/2014/main" id="{D7EBEED3-778B-91E3-9C9F-8EC2A362A54B}"/>
              </a:ext>
            </a:extLst>
          </p:cNvPr>
          <p:cNvSpPr txBox="1"/>
          <p:nvPr/>
        </p:nvSpPr>
        <p:spPr>
          <a:xfrm>
            <a:off x="5480263" y="1614008"/>
            <a:ext cx="611236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solidFill>
              </a:rPr>
              <a:t>Left are Stereo A maps right are SDO maps.</a:t>
            </a:r>
          </a:p>
          <a:p>
            <a:pPr marL="342900" indent="-342900">
              <a:buFont typeface="Arial" panose="020B0604020202020204" pitchFamily="34" charset="0"/>
              <a:buChar char="•"/>
            </a:pPr>
            <a:r>
              <a:rPr lang="en-US" sz="2400" dirty="0">
                <a:solidFill>
                  <a:schemeClr val="accent4"/>
                </a:solidFill>
              </a:rPr>
              <a:t>Note the recurring coronal holes.</a:t>
            </a:r>
          </a:p>
          <a:p>
            <a:pPr marL="342900" indent="-342900">
              <a:buFont typeface="Arial" panose="020B0604020202020204" pitchFamily="34" charset="0"/>
              <a:buChar char="•"/>
            </a:pPr>
            <a:r>
              <a:rPr lang="en-US" sz="2400" dirty="0">
                <a:solidFill>
                  <a:schemeClr val="accent4"/>
                </a:solidFill>
              </a:rPr>
              <a:t>Blue or positive polarity coronal hole at about 280 degrees in the northern hemisphere.</a:t>
            </a:r>
          </a:p>
          <a:p>
            <a:pPr marL="342900" indent="-342900">
              <a:buFont typeface="Arial" panose="020B0604020202020204" pitchFamily="34" charset="0"/>
              <a:buChar char="•"/>
            </a:pPr>
            <a:r>
              <a:rPr lang="en-US" sz="2400" dirty="0">
                <a:solidFill>
                  <a:schemeClr val="accent4"/>
                </a:solidFill>
              </a:rPr>
              <a:t>Red or negative polarity cluster of coronal holes at about 190 degrees in the southern hemisphere.</a:t>
            </a:r>
          </a:p>
        </p:txBody>
      </p:sp>
    </p:spTree>
    <p:extLst>
      <p:ext uri="{BB962C8B-B14F-4D97-AF65-F5344CB8AC3E}">
        <p14:creationId xmlns:p14="http://schemas.microsoft.com/office/powerpoint/2010/main" val="3323048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7C09742E-6EF5-F888-D36E-F15CE51E7FD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A8C3BD7-409A-5B12-3EC9-E48F2AE91785}"/>
              </a:ext>
            </a:extLst>
          </p:cNvPr>
          <p:cNvSpPr txBox="1"/>
          <p:nvPr/>
        </p:nvSpPr>
        <p:spPr>
          <a:xfrm>
            <a:off x="5167281" y="239340"/>
            <a:ext cx="6741144" cy="954107"/>
          </a:xfrm>
          <a:prstGeom prst="rect">
            <a:avLst/>
          </a:prstGeom>
          <a:noFill/>
        </p:spPr>
        <p:txBody>
          <a:bodyPr wrap="square" rtlCol="0">
            <a:spAutoFit/>
          </a:bodyPr>
          <a:lstStyle/>
          <a:p>
            <a:pPr algn="ctr"/>
            <a:r>
              <a:rPr lang="en-US" sz="2800" dirty="0">
                <a:solidFill>
                  <a:schemeClr val="accent4"/>
                </a:solidFill>
              </a:rPr>
              <a:t>WHPI Coronal Hole maps – CRs 2215 – 2221</a:t>
            </a:r>
          </a:p>
          <a:p>
            <a:pPr algn="ctr"/>
            <a:r>
              <a:rPr lang="en-US" sz="2800" dirty="0">
                <a:solidFill>
                  <a:schemeClr val="accent4"/>
                </a:solidFill>
              </a:rPr>
              <a:t>March 2019 – September 2019</a:t>
            </a:r>
          </a:p>
        </p:txBody>
      </p:sp>
      <p:sp>
        <p:nvSpPr>
          <p:cNvPr id="9" name="TextBox 8">
            <a:extLst>
              <a:ext uri="{FF2B5EF4-FFF2-40B4-BE49-F238E27FC236}">
                <a16:creationId xmlns:a16="http://schemas.microsoft.com/office/drawing/2014/main" id="{697D0A55-B709-6DB2-D2F3-F9DD46A612B4}"/>
              </a:ext>
            </a:extLst>
          </p:cNvPr>
          <p:cNvSpPr txBox="1"/>
          <p:nvPr/>
        </p:nvSpPr>
        <p:spPr>
          <a:xfrm>
            <a:off x="5480263" y="1614008"/>
            <a:ext cx="611236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solidFill>
              </a:rPr>
              <a:t>Left are Stereo A maps right are SDO maps.</a:t>
            </a:r>
          </a:p>
          <a:p>
            <a:pPr marL="342900" indent="-342900">
              <a:buFont typeface="Arial" panose="020B0604020202020204" pitchFamily="34" charset="0"/>
              <a:buChar char="•"/>
            </a:pPr>
            <a:r>
              <a:rPr lang="en-US" sz="2400" dirty="0">
                <a:solidFill>
                  <a:schemeClr val="accent4"/>
                </a:solidFill>
              </a:rPr>
              <a:t>Note the recurring coronal holes.</a:t>
            </a:r>
          </a:p>
          <a:p>
            <a:pPr marL="342900" indent="-342900">
              <a:buFont typeface="Arial" panose="020B0604020202020204" pitchFamily="34" charset="0"/>
              <a:buChar char="•"/>
            </a:pPr>
            <a:r>
              <a:rPr lang="en-US" sz="2400" dirty="0">
                <a:solidFill>
                  <a:schemeClr val="accent4"/>
                </a:solidFill>
              </a:rPr>
              <a:t>Blue or positive polarity coronal hole at about 280 degrees in the northern hemisphere.</a:t>
            </a:r>
          </a:p>
          <a:p>
            <a:pPr marL="342900" indent="-342900">
              <a:buFont typeface="Arial" panose="020B0604020202020204" pitchFamily="34" charset="0"/>
              <a:buChar char="•"/>
            </a:pPr>
            <a:r>
              <a:rPr lang="en-US" sz="2400" dirty="0">
                <a:solidFill>
                  <a:schemeClr val="accent4"/>
                </a:solidFill>
              </a:rPr>
              <a:t>Red or negative polarity cluster of coronal holes at about 190 degrees in the southern hemisphere.</a:t>
            </a:r>
          </a:p>
        </p:txBody>
      </p:sp>
      <p:pic>
        <p:nvPicPr>
          <p:cNvPr id="3" name="Picture 2" descr="A screenshot of a graph&#10;&#10;Description automatically generated">
            <a:extLst>
              <a:ext uri="{FF2B5EF4-FFF2-40B4-BE49-F238E27FC236}">
                <a16:creationId xmlns:a16="http://schemas.microsoft.com/office/drawing/2014/main" id="{1D55FF95-A544-FA88-FCE9-4675B3094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01" y="-392327"/>
            <a:ext cx="3915349" cy="7250646"/>
          </a:xfrm>
          <a:prstGeom prst="rect">
            <a:avLst/>
          </a:prstGeom>
        </p:spPr>
      </p:pic>
    </p:spTree>
    <p:extLst>
      <p:ext uri="{BB962C8B-B14F-4D97-AF65-F5344CB8AC3E}">
        <p14:creationId xmlns:p14="http://schemas.microsoft.com/office/powerpoint/2010/main" val="3282010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A3BB7E7D-C4B8-1549-4DFD-CEC9F48045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A16FA4D-6C13-D428-363D-858B88691867}"/>
              </a:ext>
            </a:extLst>
          </p:cNvPr>
          <p:cNvSpPr txBox="1"/>
          <p:nvPr/>
        </p:nvSpPr>
        <p:spPr>
          <a:xfrm>
            <a:off x="5167281" y="239340"/>
            <a:ext cx="6741144" cy="954107"/>
          </a:xfrm>
          <a:prstGeom prst="rect">
            <a:avLst/>
          </a:prstGeom>
          <a:noFill/>
        </p:spPr>
        <p:txBody>
          <a:bodyPr wrap="square" rtlCol="0">
            <a:spAutoFit/>
          </a:bodyPr>
          <a:lstStyle/>
          <a:p>
            <a:pPr algn="ctr"/>
            <a:r>
              <a:rPr lang="en-US" sz="2800" dirty="0">
                <a:solidFill>
                  <a:schemeClr val="accent4"/>
                </a:solidFill>
              </a:rPr>
              <a:t>WHPI Coronal Hole maps – CRs 2222 – 2227</a:t>
            </a:r>
          </a:p>
          <a:p>
            <a:pPr algn="ctr"/>
            <a:r>
              <a:rPr lang="en-US" sz="2800" dirty="0">
                <a:solidFill>
                  <a:schemeClr val="accent4"/>
                </a:solidFill>
              </a:rPr>
              <a:t>September 2019 – March 2020</a:t>
            </a:r>
          </a:p>
        </p:txBody>
      </p:sp>
      <p:sp>
        <p:nvSpPr>
          <p:cNvPr id="9" name="TextBox 8">
            <a:extLst>
              <a:ext uri="{FF2B5EF4-FFF2-40B4-BE49-F238E27FC236}">
                <a16:creationId xmlns:a16="http://schemas.microsoft.com/office/drawing/2014/main" id="{8A94ADE6-0E74-0CC6-5A75-F61C425D320F}"/>
              </a:ext>
            </a:extLst>
          </p:cNvPr>
          <p:cNvSpPr txBox="1"/>
          <p:nvPr/>
        </p:nvSpPr>
        <p:spPr>
          <a:xfrm>
            <a:off x="5480263" y="1614008"/>
            <a:ext cx="611236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solidFill>
              </a:rPr>
              <a:t>Left are Stereo A maps right are SDO maps.</a:t>
            </a:r>
          </a:p>
          <a:p>
            <a:pPr marL="342900" indent="-342900">
              <a:buFont typeface="Arial" panose="020B0604020202020204" pitchFamily="34" charset="0"/>
              <a:buChar char="•"/>
            </a:pPr>
            <a:r>
              <a:rPr lang="en-US" sz="2400" dirty="0">
                <a:solidFill>
                  <a:schemeClr val="accent4"/>
                </a:solidFill>
              </a:rPr>
              <a:t>Note the recurring coronal holes.</a:t>
            </a:r>
          </a:p>
          <a:p>
            <a:pPr marL="342900" indent="-342900">
              <a:buFont typeface="Arial" panose="020B0604020202020204" pitchFamily="34" charset="0"/>
              <a:buChar char="•"/>
            </a:pPr>
            <a:r>
              <a:rPr lang="en-US" sz="2400" dirty="0">
                <a:solidFill>
                  <a:schemeClr val="accent4"/>
                </a:solidFill>
              </a:rPr>
              <a:t>Blue or positive polarity coronal hole at about 280 degrees in the northern hemisphere.</a:t>
            </a:r>
          </a:p>
          <a:p>
            <a:pPr marL="342900" indent="-342900">
              <a:buFont typeface="Arial" panose="020B0604020202020204" pitchFamily="34" charset="0"/>
              <a:buChar char="•"/>
            </a:pPr>
            <a:r>
              <a:rPr lang="en-US" sz="2400" dirty="0">
                <a:solidFill>
                  <a:schemeClr val="accent4"/>
                </a:solidFill>
              </a:rPr>
              <a:t>Red or negative polarity cluster of coronal holes at about 190 degrees in the southern hemisphere.</a:t>
            </a:r>
          </a:p>
        </p:txBody>
      </p:sp>
      <p:pic>
        <p:nvPicPr>
          <p:cNvPr id="4" name="Picture 3" descr="A graph of different colored lines&#10;&#10;Description automatically generated with medium confidence">
            <a:extLst>
              <a:ext uri="{FF2B5EF4-FFF2-40B4-BE49-F238E27FC236}">
                <a16:creationId xmlns:a16="http://schemas.microsoft.com/office/drawing/2014/main" id="{94A879E7-9A9C-68D4-84E7-20F07DBB3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47" y="142683"/>
            <a:ext cx="4090956" cy="6572633"/>
          </a:xfrm>
          <a:prstGeom prst="rect">
            <a:avLst/>
          </a:prstGeom>
        </p:spPr>
      </p:pic>
    </p:spTree>
    <p:extLst>
      <p:ext uri="{BB962C8B-B14F-4D97-AF65-F5344CB8AC3E}">
        <p14:creationId xmlns:p14="http://schemas.microsoft.com/office/powerpoint/2010/main" val="88922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9BA64B8F-EB4A-A757-A485-A11F8C71918D}"/>
            </a:ext>
          </a:extLst>
        </p:cNvPr>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146ADBF5-AAFD-0124-2547-4311757AF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6011" cy="6858000"/>
          </a:xfrm>
          <a:prstGeom prst="rect">
            <a:avLst/>
          </a:prstGeom>
        </p:spPr>
      </p:pic>
      <p:pic>
        <p:nvPicPr>
          <p:cNvPr id="8" name="Picture 7" descr="A screenshot of a graph&#10;&#10;Description automatically generated">
            <a:extLst>
              <a:ext uri="{FF2B5EF4-FFF2-40B4-BE49-F238E27FC236}">
                <a16:creationId xmlns:a16="http://schemas.microsoft.com/office/drawing/2014/main" id="{3E70457C-C6CB-3E30-406B-EAFB25091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010" y="-401222"/>
            <a:ext cx="3919980" cy="7259222"/>
          </a:xfrm>
          <a:prstGeom prst="rect">
            <a:avLst/>
          </a:prstGeom>
        </p:spPr>
      </p:pic>
      <p:pic>
        <p:nvPicPr>
          <p:cNvPr id="12" name="Picture 11" descr="A graph of different colored lines&#10;&#10;Description automatically generated with medium confidence">
            <a:extLst>
              <a:ext uri="{FF2B5EF4-FFF2-40B4-BE49-F238E27FC236}">
                <a16:creationId xmlns:a16="http://schemas.microsoft.com/office/drawing/2014/main" id="{17E0525D-6963-3DAB-15A3-7F3DA57CB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3425" y="0"/>
            <a:ext cx="4268575" cy="6858000"/>
          </a:xfrm>
          <a:prstGeom prst="rect">
            <a:avLst/>
          </a:prstGeom>
        </p:spPr>
      </p:pic>
    </p:spTree>
    <p:extLst>
      <p:ext uri="{BB962C8B-B14F-4D97-AF65-F5344CB8AC3E}">
        <p14:creationId xmlns:p14="http://schemas.microsoft.com/office/powerpoint/2010/main" val="5784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a:extLst>
            <a:ext uri="{FF2B5EF4-FFF2-40B4-BE49-F238E27FC236}">
              <a16:creationId xmlns:a16="http://schemas.microsoft.com/office/drawing/2014/main" id="{57BCEDF1-0345-C065-B485-6215B47B7E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EC88F8-2A93-F8EB-7824-648E0A0D2A77}"/>
              </a:ext>
            </a:extLst>
          </p:cNvPr>
          <p:cNvSpPr txBox="1"/>
          <p:nvPr/>
        </p:nvSpPr>
        <p:spPr>
          <a:xfrm>
            <a:off x="0" y="173419"/>
            <a:ext cx="12192000" cy="830997"/>
          </a:xfrm>
          <a:prstGeom prst="rect">
            <a:avLst/>
          </a:prstGeom>
          <a:noFill/>
        </p:spPr>
        <p:txBody>
          <a:bodyPr wrap="square" rtlCol="0">
            <a:spAutoFit/>
          </a:bodyPr>
          <a:lstStyle/>
          <a:p>
            <a:pPr algn="ctr"/>
            <a:r>
              <a:rPr lang="en-US" sz="4800" dirty="0">
                <a:solidFill>
                  <a:schemeClr val="accent1">
                    <a:lumMod val="60000"/>
                    <a:lumOff val="40000"/>
                  </a:schemeClr>
                </a:solidFill>
              </a:rPr>
              <a:t>What is the McIntosh Archive?</a:t>
            </a:r>
          </a:p>
        </p:txBody>
      </p:sp>
      <p:sp>
        <p:nvSpPr>
          <p:cNvPr id="3" name="TextBox 2">
            <a:extLst>
              <a:ext uri="{FF2B5EF4-FFF2-40B4-BE49-F238E27FC236}">
                <a16:creationId xmlns:a16="http://schemas.microsoft.com/office/drawing/2014/main" id="{BD8B0C12-CBB5-0759-B36B-21F4A2E03A0B}"/>
              </a:ext>
            </a:extLst>
          </p:cNvPr>
          <p:cNvSpPr txBox="1"/>
          <p:nvPr/>
        </p:nvSpPr>
        <p:spPr>
          <a:xfrm>
            <a:off x="632102" y="1262528"/>
            <a:ext cx="3626915" cy="2554545"/>
          </a:xfrm>
          <a:prstGeom prst="rect">
            <a:avLst/>
          </a:prstGeom>
          <a:noFill/>
        </p:spPr>
        <p:txBody>
          <a:bodyPr wrap="square" rtlCol="0">
            <a:spAutoFit/>
          </a:bodyPr>
          <a:lstStyle/>
          <a:p>
            <a:pPr algn="ctr"/>
            <a:r>
              <a:rPr lang="en-US" sz="2000" b="0" i="0" dirty="0">
                <a:solidFill>
                  <a:schemeClr val="accent2">
                    <a:lumMod val="20000"/>
                    <a:lumOff val="80000"/>
                  </a:schemeClr>
                </a:solidFill>
                <a:effectLst/>
                <a:latin typeface="Arial" panose="020B0604020202020204" pitchFamily="34" charset="0"/>
              </a:rPr>
              <a:t>The McIntosh Archive consists of four solar cycles (SC20 - 23) of synoptic maps of solar features (magnetic polarities, coronal holes, filaments, sunspots and plage) that were produced by Patrick McIntosh and his cartographers.</a:t>
            </a:r>
            <a:endParaRPr lang="en-US" sz="2000" dirty="0">
              <a:solidFill>
                <a:schemeClr val="accent2">
                  <a:lumMod val="20000"/>
                  <a:lumOff val="80000"/>
                </a:schemeClr>
              </a:solidFill>
            </a:endParaRPr>
          </a:p>
        </p:txBody>
      </p:sp>
    </p:spTree>
    <p:extLst>
      <p:ext uri="{BB962C8B-B14F-4D97-AF65-F5344CB8AC3E}">
        <p14:creationId xmlns:p14="http://schemas.microsoft.com/office/powerpoint/2010/main" val="2511346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0E7318-CEAD-8DBA-6985-D2457B780E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2800ED-056B-CCA2-0BFE-7284E9FF1E70}"/>
              </a:ext>
            </a:extLst>
          </p:cNvPr>
          <p:cNvSpPr txBox="1"/>
          <p:nvPr/>
        </p:nvSpPr>
        <p:spPr>
          <a:xfrm>
            <a:off x="229111" y="3927625"/>
            <a:ext cx="11733777" cy="2246769"/>
          </a:xfrm>
          <a:prstGeom prst="rect">
            <a:avLst/>
          </a:prstGeom>
          <a:noFill/>
        </p:spPr>
        <p:txBody>
          <a:bodyPr wrap="square" rtlCol="0">
            <a:spAutoFit/>
          </a:bodyPr>
          <a:lstStyle/>
          <a:p>
            <a:r>
              <a:rPr lang="en-US" sz="2800" b="0" i="0" dirty="0">
                <a:solidFill>
                  <a:schemeClr val="accent2"/>
                </a:solidFill>
                <a:effectLst/>
                <a:latin typeface="Arial" panose="020B0604020202020204" pitchFamily="34" charset="0"/>
              </a:rPr>
              <a:t>SC             CR            Total       Lifetime (CR)     Longitude (</a:t>
            </a:r>
            <a:r>
              <a:rPr lang="en-US" sz="2800" b="0" i="0" dirty="0">
                <a:solidFill>
                  <a:schemeClr val="accent2"/>
                </a:solidFill>
                <a:effectLst/>
                <a:latin typeface="Courier New" panose="02070309020205020404" pitchFamily="49" charset="0"/>
              </a:rPr>
              <a:t>◦</a:t>
            </a:r>
            <a:r>
              <a:rPr lang="en-US" sz="2800" b="0" i="0" dirty="0">
                <a:solidFill>
                  <a:schemeClr val="accent2"/>
                </a:solidFill>
                <a:effectLst/>
                <a:latin typeface="Arial" panose="020B0604020202020204" pitchFamily="34" charset="0"/>
              </a:rPr>
              <a:t>) Latitude (</a:t>
            </a:r>
            <a:r>
              <a:rPr lang="en-US" sz="2800" b="0" i="0" dirty="0">
                <a:solidFill>
                  <a:schemeClr val="accent2"/>
                </a:solidFill>
                <a:effectLst/>
                <a:latin typeface="Courier New" panose="02070309020205020404" pitchFamily="49" charset="0"/>
              </a:rPr>
              <a:t>◦</a:t>
            </a:r>
            <a:r>
              <a:rPr lang="en-US" sz="2800" b="0" i="0" dirty="0">
                <a:solidFill>
                  <a:schemeClr val="accent2"/>
                </a:solidFill>
                <a:effectLst/>
                <a:latin typeface="Arial" panose="020B0604020202020204" pitchFamily="34" charset="0"/>
              </a:rPr>
              <a:t>)</a:t>
            </a:r>
            <a:br>
              <a:rPr lang="en-US" sz="2800" dirty="0">
                <a:solidFill>
                  <a:schemeClr val="accent2"/>
                </a:solidFill>
              </a:rPr>
            </a:br>
            <a:r>
              <a:rPr lang="en-US" sz="2800" b="0" i="0" dirty="0">
                <a:solidFill>
                  <a:schemeClr val="accent2"/>
                </a:solidFill>
                <a:effectLst/>
                <a:latin typeface="Arial" panose="020B0604020202020204" pitchFamily="34" charset="0"/>
              </a:rPr>
              <a:t>21-22    1776-1782      6/3             1/2                      */22                */26</a:t>
            </a:r>
            <a:br>
              <a:rPr lang="en-US" sz="2800" dirty="0">
                <a:solidFill>
                  <a:schemeClr val="accent2"/>
                </a:solidFill>
              </a:rPr>
            </a:br>
            <a:r>
              <a:rPr lang="en-US" sz="2800" b="0" i="0" dirty="0">
                <a:solidFill>
                  <a:schemeClr val="accent2"/>
                </a:solidFill>
                <a:effectLst/>
                <a:latin typeface="Arial" panose="020B0604020202020204" pitchFamily="34" charset="0"/>
              </a:rPr>
              <a:t>22-23    1910-1916      3/2             3/1                 291/*                  0/*</a:t>
            </a:r>
            <a:br>
              <a:rPr lang="en-US" sz="2800" dirty="0">
                <a:solidFill>
                  <a:schemeClr val="accent2"/>
                </a:solidFill>
              </a:rPr>
            </a:br>
            <a:r>
              <a:rPr lang="en-US" sz="2800" b="0" i="0" dirty="0">
                <a:solidFill>
                  <a:schemeClr val="accent2"/>
                </a:solidFill>
                <a:effectLst/>
                <a:latin typeface="Arial" panose="020B0604020202020204" pitchFamily="34" charset="0"/>
              </a:rPr>
              <a:t>23-24    2074-2080     8/16            2/7                 206/298           14/-10</a:t>
            </a:r>
            <a:br>
              <a:rPr lang="en-US" sz="2800" dirty="0">
                <a:solidFill>
                  <a:schemeClr val="accent2"/>
                </a:solidFill>
              </a:rPr>
            </a:br>
            <a:r>
              <a:rPr lang="en-US" sz="2800" b="0" i="0" dirty="0">
                <a:solidFill>
                  <a:schemeClr val="accent2"/>
                </a:solidFill>
                <a:effectLst/>
                <a:latin typeface="Arial" panose="020B0604020202020204" pitchFamily="34" charset="0"/>
              </a:rPr>
              <a:t>24-25!   2221-2227    27/39           7/7                 275/206             9/-14</a:t>
            </a:r>
            <a:endParaRPr lang="en-US" sz="2800" dirty="0">
              <a:solidFill>
                <a:schemeClr val="accent2"/>
              </a:solidFill>
            </a:endParaRPr>
          </a:p>
        </p:txBody>
      </p:sp>
      <p:sp>
        <p:nvSpPr>
          <p:cNvPr id="3" name="TextBox 2">
            <a:extLst>
              <a:ext uri="{FF2B5EF4-FFF2-40B4-BE49-F238E27FC236}">
                <a16:creationId xmlns:a16="http://schemas.microsoft.com/office/drawing/2014/main" id="{E5E1B8AA-6B4D-87A3-1508-F0C36A1362BD}"/>
              </a:ext>
            </a:extLst>
          </p:cNvPr>
          <p:cNvSpPr txBox="1"/>
          <p:nvPr/>
        </p:nvSpPr>
        <p:spPr>
          <a:xfrm>
            <a:off x="229111" y="1018727"/>
            <a:ext cx="10843925" cy="2554545"/>
          </a:xfrm>
          <a:prstGeom prst="rect">
            <a:avLst/>
          </a:prstGeom>
          <a:noFill/>
        </p:spPr>
        <p:txBody>
          <a:bodyPr wrap="square" rtlCol="0">
            <a:spAutoFit/>
          </a:bodyPr>
          <a:lstStyle/>
          <a:p>
            <a:pPr marL="285750" indent="-285750">
              <a:buFont typeface="Arial" panose="020B0604020202020204" pitchFamily="34" charset="0"/>
              <a:buChar char="•"/>
            </a:pPr>
            <a:endParaRPr lang="en-US" sz="2000" b="0" i="0" dirty="0">
              <a:solidFill>
                <a:schemeClr val="accent1">
                  <a:lumMod val="40000"/>
                  <a:lumOff val="60000"/>
                </a:schemeClr>
              </a:solidFill>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 3: Total unique coronal holes (some may recur in multiple CRs) </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 4: Lifetime (in CR) of longest-lived low-latitude coronal hole</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Columns 5 and 6: Central longitude and latitude of longest-lived low-latitude coronal hole at first appearance during 7-month interval </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 no coronal holes longer than one rotation</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 coronal holes from EUV images</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Positive and negative polarities are presented separately (pos/neg)</a:t>
            </a:r>
            <a:endParaRPr lang="en-US" sz="2000" dirty="0">
              <a:solidFill>
                <a:schemeClr val="accent1">
                  <a:lumMod val="40000"/>
                  <a:lumOff val="60000"/>
                </a:schemeClr>
              </a:solidFill>
            </a:endParaRPr>
          </a:p>
        </p:txBody>
      </p:sp>
      <p:sp>
        <p:nvSpPr>
          <p:cNvPr id="4" name="TextBox 3">
            <a:extLst>
              <a:ext uri="{FF2B5EF4-FFF2-40B4-BE49-F238E27FC236}">
                <a16:creationId xmlns:a16="http://schemas.microsoft.com/office/drawing/2014/main" id="{7F8219C5-15B8-B848-F7B0-800415592B01}"/>
              </a:ext>
            </a:extLst>
          </p:cNvPr>
          <p:cNvSpPr txBox="1"/>
          <p:nvPr/>
        </p:nvSpPr>
        <p:spPr>
          <a:xfrm>
            <a:off x="472542" y="177970"/>
            <a:ext cx="10193412" cy="800219"/>
          </a:xfrm>
          <a:prstGeom prst="rect">
            <a:avLst/>
          </a:prstGeom>
          <a:noFill/>
        </p:spPr>
        <p:txBody>
          <a:bodyPr wrap="square" rtlCol="0">
            <a:spAutoFit/>
          </a:bodyPr>
          <a:lstStyle/>
          <a:p>
            <a:pPr algn="ctr"/>
            <a:r>
              <a:rPr lang="en-US" sz="2800" b="0" i="0" dirty="0">
                <a:solidFill>
                  <a:schemeClr val="accent4">
                    <a:lumMod val="60000"/>
                    <a:lumOff val="40000"/>
                  </a:schemeClr>
                </a:solidFill>
                <a:effectLst/>
                <a:latin typeface="Arial" panose="020B0604020202020204" pitchFamily="34" charset="0"/>
              </a:rPr>
              <a:t>Low-latitude (non-polar) coronal holes at solar cycle minimum </a:t>
            </a:r>
          </a:p>
          <a:p>
            <a:endParaRPr lang="en-US" dirty="0"/>
          </a:p>
        </p:txBody>
      </p:sp>
    </p:spTree>
    <p:extLst>
      <p:ext uri="{BB962C8B-B14F-4D97-AF65-F5344CB8AC3E}">
        <p14:creationId xmlns:p14="http://schemas.microsoft.com/office/powerpoint/2010/main" val="1209461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E059FF-681B-93E0-613F-7E7E56C7FB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70B34E-E418-0D99-962E-94A5B55E0332}"/>
              </a:ext>
            </a:extLst>
          </p:cNvPr>
          <p:cNvSpPr txBox="1"/>
          <p:nvPr/>
        </p:nvSpPr>
        <p:spPr>
          <a:xfrm>
            <a:off x="229111" y="3927625"/>
            <a:ext cx="11733777" cy="2246769"/>
          </a:xfrm>
          <a:prstGeom prst="rect">
            <a:avLst/>
          </a:prstGeom>
          <a:noFill/>
        </p:spPr>
        <p:txBody>
          <a:bodyPr wrap="square" rtlCol="0">
            <a:spAutoFit/>
          </a:bodyPr>
          <a:lstStyle/>
          <a:p>
            <a:r>
              <a:rPr lang="en-US" sz="2800" b="0" i="0" dirty="0">
                <a:solidFill>
                  <a:schemeClr val="accent2"/>
                </a:solidFill>
                <a:effectLst/>
                <a:latin typeface="Arial" panose="020B0604020202020204" pitchFamily="34" charset="0"/>
              </a:rPr>
              <a:t>SC             CR            Total       Lifetime (CR)     Longitude (</a:t>
            </a:r>
            <a:r>
              <a:rPr lang="en-US" sz="2800" b="0" i="0" dirty="0">
                <a:solidFill>
                  <a:schemeClr val="accent2"/>
                </a:solidFill>
                <a:effectLst/>
                <a:latin typeface="Courier New" panose="02070309020205020404" pitchFamily="49" charset="0"/>
              </a:rPr>
              <a:t>◦</a:t>
            </a:r>
            <a:r>
              <a:rPr lang="en-US" sz="2800" b="0" i="0" dirty="0">
                <a:solidFill>
                  <a:schemeClr val="accent2"/>
                </a:solidFill>
                <a:effectLst/>
                <a:latin typeface="Arial" panose="020B0604020202020204" pitchFamily="34" charset="0"/>
              </a:rPr>
              <a:t>) Latitude (</a:t>
            </a:r>
            <a:r>
              <a:rPr lang="en-US" sz="2800" b="0" i="0" dirty="0">
                <a:solidFill>
                  <a:schemeClr val="accent2"/>
                </a:solidFill>
                <a:effectLst/>
                <a:latin typeface="Courier New" panose="02070309020205020404" pitchFamily="49" charset="0"/>
              </a:rPr>
              <a:t>◦</a:t>
            </a:r>
            <a:r>
              <a:rPr lang="en-US" sz="2800" b="0" i="0" dirty="0">
                <a:solidFill>
                  <a:schemeClr val="accent2"/>
                </a:solidFill>
                <a:effectLst/>
                <a:latin typeface="Arial" panose="020B0604020202020204" pitchFamily="34" charset="0"/>
              </a:rPr>
              <a:t>)</a:t>
            </a:r>
            <a:br>
              <a:rPr lang="en-US" sz="2800" dirty="0">
                <a:solidFill>
                  <a:schemeClr val="accent2"/>
                </a:solidFill>
              </a:rPr>
            </a:br>
            <a:r>
              <a:rPr lang="en-US" sz="2800" b="0" i="0" dirty="0">
                <a:solidFill>
                  <a:schemeClr val="accent2"/>
                </a:solidFill>
                <a:effectLst/>
                <a:latin typeface="Arial" panose="020B0604020202020204" pitchFamily="34" charset="0"/>
              </a:rPr>
              <a:t>21-22    1764-1782      9/11            4/8                  258/13           -12/11</a:t>
            </a:r>
            <a:br>
              <a:rPr lang="en-US" sz="2800" dirty="0">
                <a:solidFill>
                  <a:schemeClr val="accent2"/>
                </a:solidFill>
              </a:rPr>
            </a:br>
            <a:r>
              <a:rPr lang="en-US" sz="2800" b="0" i="0" dirty="0">
                <a:solidFill>
                  <a:schemeClr val="accent2"/>
                </a:solidFill>
                <a:effectLst/>
                <a:latin typeface="Arial" panose="020B0604020202020204" pitchFamily="34" charset="0"/>
              </a:rPr>
              <a:t>22-23    1898-1916    23/4              6/1                  321/*               13/*</a:t>
            </a:r>
            <a:br>
              <a:rPr lang="en-US" sz="2800" dirty="0">
                <a:solidFill>
                  <a:schemeClr val="accent2"/>
                </a:solidFill>
              </a:rPr>
            </a:br>
            <a:r>
              <a:rPr lang="en-US" sz="2800" b="0" i="0" dirty="0">
                <a:solidFill>
                  <a:schemeClr val="accent2"/>
                </a:solidFill>
                <a:effectLst/>
                <a:latin typeface="Arial" panose="020B0604020202020204" pitchFamily="34" charset="0"/>
              </a:rPr>
              <a:t>23-24    2062-2080    14/18          10/19                127/237         -18/-5</a:t>
            </a:r>
            <a:br>
              <a:rPr lang="en-US" sz="2800" dirty="0">
                <a:solidFill>
                  <a:schemeClr val="accent2"/>
                </a:solidFill>
              </a:rPr>
            </a:br>
            <a:r>
              <a:rPr lang="en-US" sz="2800" b="0" i="0" dirty="0">
                <a:solidFill>
                  <a:schemeClr val="accent2"/>
                </a:solidFill>
                <a:effectLst/>
                <a:latin typeface="Arial" panose="020B0604020202020204" pitchFamily="34" charset="0"/>
              </a:rPr>
              <a:t>24-25!   2209-2227    55/87          12/14                266/220          34/11.4</a:t>
            </a:r>
            <a:endParaRPr lang="en-US" sz="2800" dirty="0">
              <a:solidFill>
                <a:schemeClr val="accent2"/>
              </a:solidFill>
            </a:endParaRPr>
          </a:p>
        </p:txBody>
      </p:sp>
      <p:sp>
        <p:nvSpPr>
          <p:cNvPr id="3" name="TextBox 2">
            <a:extLst>
              <a:ext uri="{FF2B5EF4-FFF2-40B4-BE49-F238E27FC236}">
                <a16:creationId xmlns:a16="http://schemas.microsoft.com/office/drawing/2014/main" id="{AF54802F-84B7-1535-0E27-137690940ECB}"/>
              </a:ext>
            </a:extLst>
          </p:cNvPr>
          <p:cNvSpPr txBox="1"/>
          <p:nvPr/>
        </p:nvSpPr>
        <p:spPr>
          <a:xfrm>
            <a:off x="229111" y="1018727"/>
            <a:ext cx="10843925" cy="2554545"/>
          </a:xfrm>
          <a:prstGeom prst="rect">
            <a:avLst/>
          </a:prstGeom>
          <a:noFill/>
        </p:spPr>
        <p:txBody>
          <a:bodyPr wrap="square" rtlCol="0">
            <a:spAutoFit/>
          </a:bodyPr>
          <a:lstStyle/>
          <a:p>
            <a:pPr marL="285750" indent="-285750">
              <a:buFont typeface="Arial" panose="020B0604020202020204" pitchFamily="34" charset="0"/>
              <a:buChar char="•"/>
            </a:pPr>
            <a:endParaRPr lang="en-US" sz="2000" b="0" i="0" dirty="0">
              <a:solidFill>
                <a:schemeClr val="accent1">
                  <a:lumMod val="40000"/>
                  <a:lumOff val="60000"/>
                </a:schemeClr>
              </a:solidFill>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 3: Total unique coronal holes (some may recur in multiple CRs) </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 4: Lifetime (in CR) of longest-lived low-latitude coronal hole</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Columns 5 and 6: Central longitude and latitude of longest-lived low-latitude coronal hole at first appearance during 7-month interval </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 no coronal holes longer than one rotation</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 coronal holes from EUV images</a:t>
            </a:r>
          </a:p>
          <a:p>
            <a:pPr marL="285750" indent="-285750">
              <a:buFont typeface="Arial" panose="020B0604020202020204" pitchFamily="34" charset="0"/>
              <a:buChar char="•"/>
            </a:pPr>
            <a:r>
              <a:rPr lang="en-US" sz="2000" b="0" i="0" dirty="0">
                <a:solidFill>
                  <a:schemeClr val="accent1">
                    <a:lumMod val="40000"/>
                    <a:lumOff val="60000"/>
                  </a:schemeClr>
                </a:solidFill>
                <a:effectLst/>
                <a:latin typeface="Arial" panose="020B0604020202020204" pitchFamily="34" charset="0"/>
              </a:rPr>
              <a:t>Positive and negative polarities are presented separately (pos/neg)</a:t>
            </a:r>
            <a:endParaRPr lang="en-US" sz="2000" dirty="0">
              <a:solidFill>
                <a:schemeClr val="accent1">
                  <a:lumMod val="40000"/>
                  <a:lumOff val="60000"/>
                </a:schemeClr>
              </a:solidFill>
            </a:endParaRPr>
          </a:p>
        </p:txBody>
      </p:sp>
      <p:sp>
        <p:nvSpPr>
          <p:cNvPr id="4" name="TextBox 3">
            <a:extLst>
              <a:ext uri="{FF2B5EF4-FFF2-40B4-BE49-F238E27FC236}">
                <a16:creationId xmlns:a16="http://schemas.microsoft.com/office/drawing/2014/main" id="{3B53A551-7564-1CD7-6902-17A08C80B9A3}"/>
              </a:ext>
            </a:extLst>
          </p:cNvPr>
          <p:cNvSpPr txBox="1"/>
          <p:nvPr/>
        </p:nvSpPr>
        <p:spPr>
          <a:xfrm>
            <a:off x="472542" y="177970"/>
            <a:ext cx="10193412" cy="1231106"/>
          </a:xfrm>
          <a:prstGeom prst="rect">
            <a:avLst/>
          </a:prstGeom>
          <a:noFill/>
        </p:spPr>
        <p:txBody>
          <a:bodyPr wrap="square" rtlCol="0">
            <a:spAutoFit/>
          </a:bodyPr>
          <a:lstStyle/>
          <a:p>
            <a:pPr algn="ctr"/>
            <a:r>
              <a:rPr lang="en-US" sz="2800" b="0" i="0" dirty="0">
                <a:solidFill>
                  <a:schemeClr val="accent4">
                    <a:lumMod val="60000"/>
                    <a:lumOff val="40000"/>
                  </a:schemeClr>
                </a:solidFill>
                <a:effectLst/>
                <a:latin typeface="Arial" panose="020B0604020202020204" pitchFamily="34" charset="0"/>
              </a:rPr>
              <a:t>Low-latitude (non-polar) coronal holes at solar cycle minimum and in the declining phase</a:t>
            </a:r>
          </a:p>
          <a:p>
            <a:endParaRPr lang="en-US" dirty="0"/>
          </a:p>
        </p:txBody>
      </p:sp>
    </p:spTree>
    <p:extLst>
      <p:ext uri="{BB962C8B-B14F-4D97-AF65-F5344CB8AC3E}">
        <p14:creationId xmlns:p14="http://schemas.microsoft.com/office/powerpoint/2010/main" val="1834021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images of solar cycle phases&#10;&#10;Description automatically generated">
            <a:extLst>
              <a:ext uri="{FF2B5EF4-FFF2-40B4-BE49-F238E27FC236}">
                <a16:creationId xmlns:a16="http://schemas.microsoft.com/office/drawing/2014/main" id="{1400D0D1-40E0-1600-98D5-1CF1D7011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635" y="1312870"/>
            <a:ext cx="8730585" cy="5176916"/>
          </a:xfrm>
          <a:prstGeom prst="rect">
            <a:avLst/>
          </a:prstGeom>
        </p:spPr>
      </p:pic>
      <p:sp>
        <p:nvSpPr>
          <p:cNvPr id="4" name="TextBox 3">
            <a:extLst>
              <a:ext uri="{FF2B5EF4-FFF2-40B4-BE49-F238E27FC236}">
                <a16:creationId xmlns:a16="http://schemas.microsoft.com/office/drawing/2014/main" id="{35031118-0C59-8EA6-CAAA-CF000A88A1DA}"/>
              </a:ext>
            </a:extLst>
          </p:cNvPr>
          <p:cNvSpPr txBox="1"/>
          <p:nvPr/>
        </p:nvSpPr>
        <p:spPr>
          <a:xfrm>
            <a:off x="0" y="165697"/>
            <a:ext cx="12192000" cy="646331"/>
          </a:xfrm>
          <a:prstGeom prst="rect">
            <a:avLst/>
          </a:prstGeom>
          <a:noFill/>
        </p:spPr>
        <p:txBody>
          <a:bodyPr wrap="square" rtlCol="0">
            <a:spAutoFit/>
          </a:bodyPr>
          <a:lstStyle/>
          <a:p>
            <a:pPr algn="ctr"/>
            <a:r>
              <a:rPr lang="en-US" sz="3600" dirty="0">
                <a:solidFill>
                  <a:schemeClr val="accent4">
                    <a:lumMod val="75000"/>
                  </a:schemeClr>
                </a:solidFill>
              </a:rPr>
              <a:t>Comparative solar minima and declining phase in Stack Plots</a:t>
            </a:r>
          </a:p>
        </p:txBody>
      </p:sp>
      <p:sp>
        <p:nvSpPr>
          <p:cNvPr id="5" name="TextBox 4">
            <a:extLst>
              <a:ext uri="{FF2B5EF4-FFF2-40B4-BE49-F238E27FC236}">
                <a16:creationId xmlns:a16="http://schemas.microsoft.com/office/drawing/2014/main" id="{5FA7E270-88A9-DA35-E2C6-AD737E84CE9B}"/>
              </a:ext>
            </a:extLst>
          </p:cNvPr>
          <p:cNvSpPr txBox="1"/>
          <p:nvPr/>
        </p:nvSpPr>
        <p:spPr>
          <a:xfrm>
            <a:off x="98190" y="1312870"/>
            <a:ext cx="2890486" cy="4708981"/>
          </a:xfrm>
          <a:prstGeom prst="rect">
            <a:avLst/>
          </a:prstGeom>
          <a:noFill/>
        </p:spPr>
        <p:txBody>
          <a:bodyPr wrap="square" rtlCol="0">
            <a:spAutoFit/>
          </a:bodyPr>
          <a:lstStyle/>
          <a:p>
            <a:r>
              <a:rPr lang="en-US" sz="2000" b="0" i="0" dirty="0">
                <a:solidFill>
                  <a:schemeClr val="accent4">
                    <a:lumMod val="75000"/>
                  </a:schemeClr>
                </a:solidFill>
                <a:effectLst/>
                <a:latin typeface="Arial" panose="020B0604020202020204" pitchFamily="34" charset="0"/>
              </a:rPr>
              <a:t>Stacks of latitude slices from McIntosh Archive and WHPI coronal hole maps. Horizontal axis shows 0 – 360 ° longitude at +20° to -20° latitude.  Although all minima have some coronal holes present around the equator, SC23-24 and SC24-25 show slightly more coronal holes and certainly longer-lived coronal holes.</a:t>
            </a:r>
            <a:endParaRPr lang="en-US" sz="2000" dirty="0">
              <a:solidFill>
                <a:schemeClr val="accent4">
                  <a:lumMod val="75000"/>
                </a:schemeClr>
              </a:solidFill>
            </a:endParaRPr>
          </a:p>
        </p:txBody>
      </p:sp>
    </p:spTree>
    <p:extLst>
      <p:ext uri="{BB962C8B-B14F-4D97-AF65-F5344CB8AC3E}">
        <p14:creationId xmlns:p14="http://schemas.microsoft.com/office/powerpoint/2010/main" val="2267269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1627D-6740-C232-9BC1-55F1EC773374}"/>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accent4">
                    <a:lumMod val="75000"/>
                  </a:schemeClr>
                </a:solidFill>
              </a:rPr>
              <a:t>Conclusions</a:t>
            </a:r>
          </a:p>
        </p:txBody>
      </p:sp>
      <p:sp>
        <p:nvSpPr>
          <p:cNvPr id="3" name="TextBox 2">
            <a:extLst>
              <a:ext uri="{FF2B5EF4-FFF2-40B4-BE49-F238E27FC236}">
                <a16:creationId xmlns:a16="http://schemas.microsoft.com/office/drawing/2014/main" id="{7E257E07-932E-3A98-5D63-B52B27B82F73}"/>
              </a:ext>
            </a:extLst>
          </p:cNvPr>
          <p:cNvSpPr txBox="1"/>
          <p:nvPr/>
        </p:nvSpPr>
        <p:spPr>
          <a:xfrm>
            <a:off x="618184" y="707886"/>
            <a:ext cx="1105651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75000"/>
                  </a:schemeClr>
                </a:solidFill>
              </a:rPr>
              <a:t>Solar minimum represents the period of lowest activity and simplest structure in the sun. Minimum can be seen as a sort of baseline for the normal cyclic activity of the sun.  This makes it an excellent time to put together a system wide view of the sun itself and the Sun-Earth system as a whole.</a:t>
            </a:r>
          </a:p>
          <a:p>
            <a:pPr marL="285750" indent="-285750">
              <a:buFont typeface="Arial" panose="020B0604020202020204" pitchFamily="34" charset="0"/>
              <a:buChar char="•"/>
            </a:pPr>
            <a:endParaRPr lang="en-US" dirty="0">
              <a:solidFill>
                <a:schemeClr val="accent4">
                  <a:lumMod val="75000"/>
                </a:schemeClr>
              </a:solidFill>
            </a:endParaRPr>
          </a:p>
        </p:txBody>
      </p:sp>
    </p:spTree>
    <p:extLst>
      <p:ext uri="{BB962C8B-B14F-4D97-AF65-F5344CB8AC3E}">
        <p14:creationId xmlns:p14="http://schemas.microsoft.com/office/powerpoint/2010/main" val="320086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E3B52C-2375-EB78-E411-FF2DA92A4E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311D64-CAEE-55BB-6CED-E252141F068C}"/>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accent4">
                    <a:lumMod val="75000"/>
                  </a:schemeClr>
                </a:solidFill>
              </a:rPr>
              <a:t>Conclusions</a:t>
            </a:r>
          </a:p>
        </p:txBody>
      </p:sp>
      <p:sp>
        <p:nvSpPr>
          <p:cNvPr id="3" name="TextBox 2">
            <a:extLst>
              <a:ext uri="{FF2B5EF4-FFF2-40B4-BE49-F238E27FC236}">
                <a16:creationId xmlns:a16="http://schemas.microsoft.com/office/drawing/2014/main" id="{836FF3C3-15B9-B932-9E07-8DC9980FB572}"/>
              </a:ext>
            </a:extLst>
          </p:cNvPr>
          <p:cNvSpPr txBox="1"/>
          <p:nvPr/>
        </p:nvSpPr>
        <p:spPr>
          <a:xfrm>
            <a:off x="618184" y="707886"/>
            <a:ext cx="11056513"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75000"/>
                  </a:schemeClr>
                </a:solidFill>
              </a:rPr>
              <a:t>Solar minimum represents the period of lowest activity and simplest structure in the sun. Minimum can be seen as a sort of baseline for the normal cyclic activity of the sun.  This makes it an excellent time to put together a system wide view of the sun itself and the Sun-Earth system as a whole.</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The results presented here demonstrate the capabilities of the archive in terms of the cross-cycle comparison capabilities, multiple feature comparisons such as open and closed field regions and a temporal focus on individual solar cycle phases.  We see clear similarities across multiple cycles but variation within these patterns.  We see a clear representation of the Hale cycle in sunspot butterfly plots and a similar pattern in a subset of low-latitude coronal holes.  </a:t>
            </a:r>
          </a:p>
          <a:p>
            <a:pPr marL="285750" indent="-285750">
              <a:buFont typeface="Arial" panose="020B0604020202020204" pitchFamily="34" charset="0"/>
              <a:buChar char="•"/>
            </a:pPr>
            <a:endParaRPr lang="en-US" dirty="0">
              <a:solidFill>
                <a:schemeClr val="accent4">
                  <a:lumMod val="75000"/>
                </a:schemeClr>
              </a:solidFill>
            </a:endParaRPr>
          </a:p>
        </p:txBody>
      </p:sp>
    </p:spTree>
    <p:extLst>
      <p:ext uri="{BB962C8B-B14F-4D97-AF65-F5344CB8AC3E}">
        <p14:creationId xmlns:p14="http://schemas.microsoft.com/office/powerpoint/2010/main" val="246719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77D2F4-AB27-7C29-340B-12739F04ED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69923A-3F73-6934-645F-2674367DCD3F}"/>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accent4">
                    <a:lumMod val="75000"/>
                  </a:schemeClr>
                </a:solidFill>
              </a:rPr>
              <a:t>Conclusions</a:t>
            </a:r>
          </a:p>
        </p:txBody>
      </p:sp>
      <p:sp>
        <p:nvSpPr>
          <p:cNvPr id="3" name="TextBox 2">
            <a:extLst>
              <a:ext uri="{FF2B5EF4-FFF2-40B4-BE49-F238E27FC236}">
                <a16:creationId xmlns:a16="http://schemas.microsoft.com/office/drawing/2014/main" id="{38D6E68A-8A33-A2B6-BCC4-7ABF181627AA}"/>
              </a:ext>
            </a:extLst>
          </p:cNvPr>
          <p:cNvSpPr txBox="1"/>
          <p:nvPr/>
        </p:nvSpPr>
        <p:spPr>
          <a:xfrm>
            <a:off x="618184" y="707886"/>
            <a:ext cx="11056513"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75000"/>
                  </a:schemeClr>
                </a:solidFill>
              </a:rPr>
              <a:t>Solar minimum represents the period of lowest activity and simplest structure in the sun. Minimum can be seen as a sort of baseline for the normal cyclic activity of the sun.  This makes it an excellent time to put together a system wide view of the sun itself and the Sun-Earth system as a whole.</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The results presented here demonstrate the capabilities of the archive in terms of the cross-cycle comparison capabilities, multiple feature comparisons such as open and closed field regions and a temporal focus on individual solar cycle phases.  We see clear similarities across multiple cycles but variation within these patterns.  We see a clear representation of the Hale cycle in sunspot butterfly plots and a similar pattern in a subset of low-latitude coronal holes.  </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We present a comparison of He 10830 Å to EUV that allows for calibration of data types at different times in the solar cycle.  This study highlights the importance of understanding variation in data both in terms of types and of how these types may vary at different times in the solar cycle.  We find that biggest difference is that EUV data may show more coronal holes at minimum than He 10830 Å and that open field regions may appear to be more diffuse and where one larger coronal hole may appear in He 10830 Å, multiple smaller coronal holes may appear in the same region with EUV.</a:t>
            </a:r>
          </a:p>
          <a:p>
            <a:pPr marL="285750" indent="-285750">
              <a:buFont typeface="Arial" panose="020B0604020202020204" pitchFamily="34" charset="0"/>
              <a:buChar char="•"/>
            </a:pPr>
            <a:endParaRPr lang="en-US" dirty="0">
              <a:solidFill>
                <a:schemeClr val="accent4">
                  <a:lumMod val="75000"/>
                </a:schemeClr>
              </a:solidFill>
            </a:endParaRPr>
          </a:p>
        </p:txBody>
      </p:sp>
    </p:spTree>
    <p:extLst>
      <p:ext uri="{BB962C8B-B14F-4D97-AF65-F5344CB8AC3E}">
        <p14:creationId xmlns:p14="http://schemas.microsoft.com/office/powerpoint/2010/main" val="1946346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E14EC62-E1E7-D611-8920-6A773AD779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9E72F8-BB90-1E00-180B-BD916F5BF3EE}"/>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accent4">
                    <a:lumMod val="75000"/>
                  </a:schemeClr>
                </a:solidFill>
              </a:rPr>
              <a:t>Conclusions</a:t>
            </a:r>
          </a:p>
        </p:txBody>
      </p:sp>
      <p:sp>
        <p:nvSpPr>
          <p:cNvPr id="3" name="TextBox 2">
            <a:extLst>
              <a:ext uri="{FF2B5EF4-FFF2-40B4-BE49-F238E27FC236}">
                <a16:creationId xmlns:a16="http://schemas.microsoft.com/office/drawing/2014/main" id="{5A5FEBAE-1CEC-537B-CE64-15471993999D}"/>
              </a:ext>
            </a:extLst>
          </p:cNvPr>
          <p:cNvSpPr txBox="1"/>
          <p:nvPr/>
        </p:nvSpPr>
        <p:spPr>
          <a:xfrm>
            <a:off x="618184" y="707886"/>
            <a:ext cx="11056513"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75000"/>
                  </a:schemeClr>
                </a:solidFill>
              </a:rPr>
              <a:t>Solar minimum represents the period of lowest activity and simplest structure in the sun. Minimum can be seen as a sort of baseline for the normal cyclic activity of the sun.  This makes it an excellent time to put together a system wide view of the sun itself and the Sun-Earth system as a whole.</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The results presented here demonstrate the capabilities of the archive in terms of the cross-cycle comparison capabilities, multiple feature comparisons such as open and closed field regions and a temporal focus on individual solar cycle phases.  We see clear similarities across multiple cycles but variation within these patterns.  We see a clear representation of the Hale cycle in sunspot butterfly plots and a similar pattern in a subset of low-latitude coronal holes.  </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We present a comparison of He 10830 Å to EUV that allows for calibration of data types at different times in the solar cycle.  This study highlights the importance of understanding variation in data both in terms of types and of how these types may vary at different times in the solar cycle.  We find that biggest difference is that EUV data may show more coronal holes at minimum than He 10830 Å and that open field regions may appear to be more diffuse and where one larger coronal hole may appear in He 10830 Å, multiple smaller coronal holes may appear in the same region with EUV.</a:t>
            </a:r>
          </a:p>
          <a:p>
            <a:pPr marL="285750" indent="-285750">
              <a:buFont typeface="Arial" panose="020B0604020202020204" pitchFamily="34" charset="0"/>
              <a:buChar char="•"/>
            </a:pPr>
            <a:endParaRPr lang="en-US" dirty="0">
              <a:solidFill>
                <a:schemeClr val="accent4">
                  <a:lumMod val="75000"/>
                </a:schemeClr>
              </a:solidFill>
            </a:endParaRPr>
          </a:p>
          <a:p>
            <a:pPr marL="285750" indent="-285750">
              <a:buFont typeface="Arial" panose="020B0604020202020204" pitchFamily="34" charset="0"/>
              <a:buChar char="•"/>
            </a:pPr>
            <a:r>
              <a:rPr lang="en-US" dirty="0">
                <a:solidFill>
                  <a:schemeClr val="accent4">
                    <a:lumMod val="75000"/>
                  </a:schemeClr>
                </a:solidFill>
              </a:rPr>
              <a:t>Finally, during the solar minimum SC24-25 a few largeish coronal holes recurred over numerous CRs that drove </a:t>
            </a:r>
            <a:r>
              <a:rPr lang="en-US" b="0" i="0" dirty="0">
                <a:solidFill>
                  <a:schemeClr val="accent4">
                    <a:lumMod val="75000"/>
                  </a:schemeClr>
                </a:solidFill>
                <a:effectLst/>
                <a:latin typeface="Arial" panose="020B0604020202020204" pitchFamily="34" charset="0"/>
              </a:rPr>
              <a:t>solar wind high-speed streams and periodic forcings throughout the solar system.  We found the two most recent solar minima had more long-lived low latitude coronal holes than the previous ones, possibly due to weaker polar magnetic fields.</a:t>
            </a:r>
          </a:p>
        </p:txBody>
      </p:sp>
    </p:spTree>
    <p:extLst>
      <p:ext uri="{BB962C8B-B14F-4D97-AF65-F5344CB8AC3E}">
        <p14:creationId xmlns:p14="http://schemas.microsoft.com/office/powerpoint/2010/main" val="1419585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33D3C34C-0D5C-935B-4552-76022562B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3443"/>
            <a:ext cx="3390900" cy="1574779"/>
          </a:xfrm>
          <a:prstGeom prst="rect">
            <a:avLst/>
          </a:prstGeom>
        </p:spPr>
      </p:pic>
      <p:pic>
        <p:nvPicPr>
          <p:cNvPr id="4" name="Picture 3">
            <a:extLst>
              <a:ext uri="{FF2B5EF4-FFF2-40B4-BE49-F238E27FC236}">
                <a16:creationId xmlns:a16="http://schemas.microsoft.com/office/drawing/2014/main" id="{210485C5-8022-B7DA-E04B-292BE0713F86}"/>
              </a:ext>
            </a:extLst>
          </p:cNvPr>
          <p:cNvPicPr>
            <a:picLocks noChangeAspect="1"/>
          </p:cNvPicPr>
          <p:nvPr/>
        </p:nvPicPr>
        <p:blipFill>
          <a:blip r:embed="rId4"/>
          <a:stretch>
            <a:fillRect/>
          </a:stretch>
        </p:blipFill>
        <p:spPr>
          <a:xfrm>
            <a:off x="10501584" y="5203443"/>
            <a:ext cx="1591355" cy="1574779"/>
          </a:xfrm>
          <a:prstGeom prst="rect">
            <a:avLst/>
          </a:prstGeom>
        </p:spPr>
      </p:pic>
      <p:pic>
        <p:nvPicPr>
          <p:cNvPr id="6" name="Picture 5" descr="A logo with a red swoosh and white text&#10;&#10;Description automatically generated">
            <a:extLst>
              <a:ext uri="{FF2B5EF4-FFF2-40B4-BE49-F238E27FC236}">
                <a16:creationId xmlns:a16="http://schemas.microsoft.com/office/drawing/2014/main" id="{2C21B6AA-AE90-EFFD-96DC-E1FEBF42E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079" y="5257850"/>
            <a:ext cx="1913461" cy="1600150"/>
          </a:xfrm>
          <a:prstGeom prst="rect">
            <a:avLst/>
          </a:prstGeom>
        </p:spPr>
      </p:pic>
      <p:sp>
        <p:nvSpPr>
          <p:cNvPr id="7" name="TextBox 6">
            <a:extLst>
              <a:ext uri="{FF2B5EF4-FFF2-40B4-BE49-F238E27FC236}">
                <a16:creationId xmlns:a16="http://schemas.microsoft.com/office/drawing/2014/main" id="{7381546C-5DCA-C79A-91A8-FDEE8E2AECD2}"/>
              </a:ext>
            </a:extLst>
          </p:cNvPr>
          <p:cNvSpPr txBox="1"/>
          <p:nvPr/>
        </p:nvSpPr>
        <p:spPr>
          <a:xfrm>
            <a:off x="1866900" y="571500"/>
            <a:ext cx="8634684" cy="2862322"/>
          </a:xfrm>
          <a:prstGeom prst="rect">
            <a:avLst/>
          </a:prstGeom>
          <a:noFill/>
        </p:spPr>
        <p:txBody>
          <a:bodyPr wrap="square" rtlCol="0">
            <a:spAutoFit/>
          </a:bodyPr>
          <a:lstStyle/>
          <a:p>
            <a:pPr algn="ctr"/>
            <a:r>
              <a:rPr lang="en-US" sz="6000" dirty="0">
                <a:solidFill>
                  <a:schemeClr val="accent1">
                    <a:lumMod val="20000"/>
                    <a:lumOff val="80000"/>
                  </a:schemeClr>
                </a:solidFill>
              </a:rPr>
              <a:t>Thank you!</a:t>
            </a:r>
          </a:p>
          <a:p>
            <a:pPr algn="ctr"/>
            <a:endParaRPr lang="en-US" sz="4000" dirty="0">
              <a:solidFill>
                <a:schemeClr val="accent1">
                  <a:lumMod val="20000"/>
                  <a:lumOff val="80000"/>
                </a:schemeClr>
              </a:solidFill>
            </a:endParaRPr>
          </a:p>
          <a:p>
            <a:pPr algn="ctr"/>
            <a:r>
              <a:rPr lang="en-US" sz="4000" dirty="0">
                <a:solidFill>
                  <a:schemeClr val="accent1">
                    <a:lumMod val="20000"/>
                    <a:lumOff val="80000"/>
                  </a:schemeClr>
                </a:solidFill>
              </a:rPr>
              <a:t>And my thanks to HAO/NCAR</a:t>
            </a:r>
          </a:p>
          <a:p>
            <a:pPr algn="ctr"/>
            <a:r>
              <a:rPr lang="en-US" sz="4000" dirty="0">
                <a:solidFill>
                  <a:schemeClr val="accent1">
                    <a:lumMod val="20000"/>
                    <a:lumOff val="80000"/>
                  </a:schemeClr>
                </a:solidFill>
              </a:rPr>
              <a:t>NASA and the WHPI team.</a:t>
            </a:r>
          </a:p>
        </p:txBody>
      </p:sp>
    </p:spTree>
    <p:extLst>
      <p:ext uri="{BB962C8B-B14F-4D97-AF65-F5344CB8AC3E}">
        <p14:creationId xmlns:p14="http://schemas.microsoft.com/office/powerpoint/2010/main" val="21347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a:extLst>
            <a:ext uri="{FF2B5EF4-FFF2-40B4-BE49-F238E27FC236}">
              <a16:creationId xmlns:a16="http://schemas.microsoft.com/office/drawing/2014/main" id="{062102D0-E841-4600-1E35-0EB29DF073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C7A460-95A3-3D41-EFEC-BAABDD0A41A9}"/>
              </a:ext>
            </a:extLst>
          </p:cNvPr>
          <p:cNvSpPr txBox="1"/>
          <p:nvPr/>
        </p:nvSpPr>
        <p:spPr>
          <a:xfrm>
            <a:off x="0" y="173419"/>
            <a:ext cx="12192000" cy="830997"/>
          </a:xfrm>
          <a:prstGeom prst="rect">
            <a:avLst/>
          </a:prstGeom>
          <a:noFill/>
        </p:spPr>
        <p:txBody>
          <a:bodyPr wrap="square" rtlCol="0">
            <a:spAutoFit/>
          </a:bodyPr>
          <a:lstStyle/>
          <a:p>
            <a:pPr algn="ctr"/>
            <a:r>
              <a:rPr lang="en-US" sz="4800" dirty="0">
                <a:solidFill>
                  <a:schemeClr val="accent1">
                    <a:lumMod val="60000"/>
                    <a:lumOff val="40000"/>
                  </a:schemeClr>
                </a:solidFill>
              </a:rPr>
              <a:t>What is the McIntosh Archive?</a:t>
            </a:r>
          </a:p>
        </p:txBody>
      </p:sp>
      <p:sp>
        <p:nvSpPr>
          <p:cNvPr id="3" name="TextBox 2">
            <a:extLst>
              <a:ext uri="{FF2B5EF4-FFF2-40B4-BE49-F238E27FC236}">
                <a16:creationId xmlns:a16="http://schemas.microsoft.com/office/drawing/2014/main" id="{EEB19556-E770-ECA3-287A-137F1FFD631E}"/>
              </a:ext>
            </a:extLst>
          </p:cNvPr>
          <p:cNvSpPr txBox="1"/>
          <p:nvPr/>
        </p:nvSpPr>
        <p:spPr>
          <a:xfrm>
            <a:off x="632102" y="1262528"/>
            <a:ext cx="3626915" cy="2554545"/>
          </a:xfrm>
          <a:prstGeom prst="rect">
            <a:avLst/>
          </a:prstGeom>
          <a:noFill/>
        </p:spPr>
        <p:txBody>
          <a:bodyPr wrap="square" rtlCol="0">
            <a:spAutoFit/>
          </a:bodyPr>
          <a:lstStyle/>
          <a:p>
            <a:pPr algn="ctr"/>
            <a:r>
              <a:rPr lang="en-US" sz="2000" b="0" i="0" dirty="0">
                <a:solidFill>
                  <a:schemeClr val="accent2">
                    <a:lumMod val="20000"/>
                    <a:lumOff val="80000"/>
                  </a:schemeClr>
                </a:solidFill>
                <a:effectLst/>
                <a:latin typeface="Arial" panose="020B0604020202020204" pitchFamily="34" charset="0"/>
              </a:rPr>
              <a:t>The McIntosh Archive consists of four solar cycles (SC20 - 23) of synoptic maps of solar features (magnetic polarities, coronal holes, filaments, sunspots and plage) that were produced by Patrick McIntosh and his cartographers.</a:t>
            </a:r>
            <a:endParaRPr lang="en-US" sz="2000" dirty="0">
              <a:solidFill>
                <a:schemeClr val="accent2">
                  <a:lumMod val="20000"/>
                  <a:lumOff val="80000"/>
                </a:schemeClr>
              </a:solidFill>
            </a:endParaRPr>
          </a:p>
        </p:txBody>
      </p:sp>
      <p:pic>
        <p:nvPicPr>
          <p:cNvPr id="5" name="Picture 4" descr="A screen shot of a graph&#10;&#10;Description automatically generated">
            <a:extLst>
              <a:ext uri="{FF2B5EF4-FFF2-40B4-BE49-F238E27FC236}">
                <a16:creationId xmlns:a16="http://schemas.microsoft.com/office/drawing/2014/main" id="{E06DE26E-40A9-6829-7597-C282FED6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841" y="1271552"/>
            <a:ext cx="4617057" cy="2844273"/>
          </a:xfrm>
          <a:prstGeom prst="rect">
            <a:avLst/>
          </a:prstGeom>
        </p:spPr>
      </p:pic>
      <p:sp>
        <p:nvSpPr>
          <p:cNvPr id="6" name="TextBox 5">
            <a:extLst>
              <a:ext uri="{FF2B5EF4-FFF2-40B4-BE49-F238E27FC236}">
                <a16:creationId xmlns:a16="http://schemas.microsoft.com/office/drawing/2014/main" id="{E5114B49-DB99-7F19-C0B2-DD2C38062728}"/>
              </a:ext>
            </a:extLst>
          </p:cNvPr>
          <p:cNvSpPr txBox="1"/>
          <p:nvPr/>
        </p:nvSpPr>
        <p:spPr>
          <a:xfrm>
            <a:off x="5538564" y="1571049"/>
            <a:ext cx="1114872" cy="1323439"/>
          </a:xfrm>
          <a:prstGeom prst="rect">
            <a:avLst/>
          </a:prstGeom>
          <a:noFill/>
        </p:spPr>
        <p:txBody>
          <a:bodyPr wrap="square" rtlCol="0">
            <a:spAutoFit/>
          </a:bodyPr>
          <a:lstStyle/>
          <a:p>
            <a:pPr algn="ctr"/>
            <a:r>
              <a:rPr lang="en-US" sz="1600" dirty="0">
                <a:solidFill>
                  <a:schemeClr val="accent2">
                    <a:lumMod val="20000"/>
                    <a:lumOff val="80000"/>
                  </a:schemeClr>
                </a:solidFill>
              </a:rPr>
              <a:t>CR1902-</a:t>
            </a:r>
          </a:p>
          <a:p>
            <a:pPr algn="ctr"/>
            <a:r>
              <a:rPr lang="en-US" sz="1600" dirty="0">
                <a:solidFill>
                  <a:schemeClr val="accent2">
                    <a:lumMod val="20000"/>
                    <a:lumOff val="80000"/>
                  </a:schemeClr>
                </a:solidFill>
              </a:rPr>
              <a:t>Oct. 1995</a:t>
            </a:r>
          </a:p>
          <a:p>
            <a:pPr algn="ctr"/>
            <a:r>
              <a:rPr lang="en-US" sz="1600" dirty="0">
                <a:solidFill>
                  <a:schemeClr val="accent2">
                    <a:lumMod val="20000"/>
                    <a:lumOff val="80000"/>
                  </a:schemeClr>
                </a:solidFill>
              </a:rPr>
              <a:t>Solar minimum</a:t>
            </a:r>
          </a:p>
          <a:p>
            <a:pPr algn="ctr"/>
            <a:r>
              <a:rPr lang="en-US" sz="1600" dirty="0">
                <a:solidFill>
                  <a:schemeClr val="accent2">
                    <a:lumMod val="20000"/>
                    <a:lumOff val="80000"/>
                  </a:schemeClr>
                </a:solidFill>
              </a:rPr>
              <a:t>SC22-23</a:t>
            </a:r>
          </a:p>
        </p:txBody>
      </p:sp>
    </p:spTree>
    <p:extLst>
      <p:ext uri="{BB962C8B-B14F-4D97-AF65-F5344CB8AC3E}">
        <p14:creationId xmlns:p14="http://schemas.microsoft.com/office/powerpoint/2010/main" val="231514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a:extLst>
            <a:ext uri="{FF2B5EF4-FFF2-40B4-BE49-F238E27FC236}">
              <a16:creationId xmlns:a16="http://schemas.microsoft.com/office/drawing/2014/main" id="{F4920259-7080-0E0E-D4E1-13A25F6769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EDD92A-D57B-4993-7D29-29A9B118A38C}"/>
              </a:ext>
            </a:extLst>
          </p:cNvPr>
          <p:cNvSpPr txBox="1"/>
          <p:nvPr/>
        </p:nvSpPr>
        <p:spPr>
          <a:xfrm>
            <a:off x="0" y="173419"/>
            <a:ext cx="12192000" cy="830997"/>
          </a:xfrm>
          <a:prstGeom prst="rect">
            <a:avLst/>
          </a:prstGeom>
          <a:noFill/>
        </p:spPr>
        <p:txBody>
          <a:bodyPr wrap="square" rtlCol="0">
            <a:spAutoFit/>
          </a:bodyPr>
          <a:lstStyle/>
          <a:p>
            <a:pPr algn="ctr"/>
            <a:r>
              <a:rPr lang="en-US" sz="4800" dirty="0">
                <a:solidFill>
                  <a:schemeClr val="accent1">
                    <a:lumMod val="60000"/>
                    <a:lumOff val="40000"/>
                  </a:schemeClr>
                </a:solidFill>
              </a:rPr>
              <a:t>What is the McIntosh Archive?</a:t>
            </a:r>
          </a:p>
        </p:txBody>
      </p:sp>
      <p:sp>
        <p:nvSpPr>
          <p:cNvPr id="3" name="TextBox 2">
            <a:extLst>
              <a:ext uri="{FF2B5EF4-FFF2-40B4-BE49-F238E27FC236}">
                <a16:creationId xmlns:a16="http://schemas.microsoft.com/office/drawing/2014/main" id="{ADD6DEFB-8DD0-E429-F1FD-98235F90253B}"/>
              </a:ext>
            </a:extLst>
          </p:cNvPr>
          <p:cNvSpPr txBox="1"/>
          <p:nvPr/>
        </p:nvSpPr>
        <p:spPr>
          <a:xfrm>
            <a:off x="632102" y="1262528"/>
            <a:ext cx="3626915" cy="2554545"/>
          </a:xfrm>
          <a:prstGeom prst="rect">
            <a:avLst/>
          </a:prstGeom>
          <a:noFill/>
        </p:spPr>
        <p:txBody>
          <a:bodyPr wrap="square" rtlCol="0">
            <a:spAutoFit/>
          </a:bodyPr>
          <a:lstStyle/>
          <a:p>
            <a:pPr algn="ctr"/>
            <a:r>
              <a:rPr lang="en-US" sz="2000" b="0" i="0" dirty="0">
                <a:solidFill>
                  <a:schemeClr val="accent2">
                    <a:lumMod val="20000"/>
                    <a:lumOff val="80000"/>
                  </a:schemeClr>
                </a:solidFill>
                <a:effectLst/>
                <a:latin typeface="Arial" panose="020B0604020202020204" pitchFamily="34" charset="0"/>
              </a:rPr>
              <a:t>The McIntosh Archive consists of four solar cycles (SC20 - 23) of synoptic maps of solar features (magnetic polarities, coronal holes, filaments, sunspots and plage) that were produced by Patrick McIntosh and his cartographers.</a:t>
            </a:r>
            <a:endParaRPr lang="en-US" sz="2000" dirty="0">
              <a:solidFill>
                <a:schemeClr val="accent2">
                  <a:lumMod val="20000"/>
                  <a:lumOff val="80000"/>
                </a:schemeClr>
              </a:solidFill>
            </a:endParaRPr>
          </a:p>
        </p:txBody>
      </p:sp>
      <p:pic>
        <p:nvPicPr>
          <p:cNvPr id="5" name="Picture 4" descr="A screen shot of a graph&#10;&#10;Description automatically generated">
            <a:extLst>
              <a:ext uri="{FF2B5EF4-FFF2-40B4-BE49-F238E27FC236}">
                <a16:creationId xmlns:a16="http://schemas.microsoft.com/office/drawing/2014/main" id="{C698639A-7D19-633F-2D2F-0F1AB1BF7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841" y="1271552"/>
            <a:ext cx="4617057" cy="2844273"/>
          </a:xfrm>
          <a:prstGeom prst="rect">
            <a:avLst/>
          </a:prstGeom>
        </p:spPr>
      </p:pic>
      <p:sp>
        <p:nvSpPr>
          <p:cNvPr id="6" name="TextBox 5">
            <a:extLst>
              <a:ext uri="{FF2B5EF4-FFF2-40B4-BE49-F238E27FC236}">
                <a16:creationId xmlns:a16="http://schemas.microsoft.com/office/drawing/2014/main" id="{FA30EC01-B186-216C-2948-92A619E08F89}"/>
              </a:ext>
            </a:extLst>
          </p:cNvPr>
          <p:cNvSpPr txBox="1"/>
          <p:nvPr/>
        </p:nvSpPr>
        <p:spPr>
          <a:xfrm>
            <a:off x="5538564" y="1571049"/>
            <a:ext cx="1114872" cy="1323439"/>
          </a:xfrm>
          <a:prstGeom prst="rect">
            <a:avLst/>
          </a:prstGeom>
          <a:noFill/>
        </p:spPr>
        <p:txBody>
          <a:bodyPr wrap="square" rtlCol="0">
            <a:spAutoFit/>
          </a:bodyPr>
          <a:lstStyle/>
          <a:p>
            <a:pPr algn="ctr"/>
            <a:r>
              <a:rPr lang="en-US" sz="1600" dirty="0">
                <a:solidFill>
                  <a:schemeClr val="accent2">
                    <a:lumMod val="20000"/>
                    <a:lumOff val="80000"/>
                  </a:schemeClr>
                </a:solidFill>
              </a:rPr>
              <a:t>CR1902-</a:t>
            </a:r>
          </a:p>
          <a:p>
            <a:pPr algn="ctr"/>
            <a:r>
              <a:rPr lang="en-US" sz="1600" dirty="0">
                <a:solidFill>
                  <a:schemeClr val="accent2">
                    <a:lumMod val="20000"/>
                    <a:lumOff val="80000"/>
                  </a:schemeClr>
                </a:solidFill>
              </a:rPr>
              <a:t>Oct. 1995</a:t>
            </a:r>
          </a:p>
          <a:p>
            <a:pPr algn="ctr"/>
            <a:r>
              <a:rPr lang="en-US" sz="1600" dirty="0">
                <a:solidFill>
                  <a:schemeClr val="accent2">
                    <a:lumMod val="20000"/>
                    <a:lumOff val="80000"/>
                  </a:schemeClr>
                </a:solidFill>
              </a:rPr>
              <a:t>Solar minimum</a:t>
            </a:r>
          </a:p>
          <a:p>
            <a:pPr algn="ctr"/>
            <a:r>
              <a:rPr lang="en-US" sz="1600" dirty="0">
                <a:solidFill>
                  <a:schemeClr val="accent2">
                    <a:lumMod val="20000"/>
                    <a:lumOff val="80000"/>
                  </a:schemeClr>
                </a:solidFill>
              </a:rPr>
              <a:t>SC22-23</a:t>
            </a:r>
          </a:p>
        </p:txBody>
      </p:sp>
      <p:sp>
        <p:nvSpPr>
          <p:cNvPr id="9" name="TextBox 8">
            <a:extLst>
              <a:ext uri="{FF2B5EF4-FFF2-40B4-BE49-F238E27FC236}">
                <a16:creationId xmlns:a16="http://schemas.microsoft.com/office/drawing/2014/main" id="{749349A7-F3F6-1208-F9A1-661EB48027EE}"/>
              </a:ext>
            </a:extLst>
          </p:cNvPr>
          <p:cNvSpPr txBox="1"/>
          <p:nvPr/>
        </p:nvSpPr>
        <p:spPr>
          <a:xfrm>
            <a:off x="678128" y="3959051"/>
            <a:ext cx="3534861" cy="2862322"/>
          </a:xfrm>
          <a:prstGeom prst="rect">
            <a:avLst/>
          </a:prstGeom>
          <a:noFill/>
        </p:spPr>
        <p:txBody>
          <a:bodyPr wrap="square" rtlCol="0">
            <a:spAutoFit/>
          </a:bodyPr>
          <a:lstStyle/>
          <a:p>
            <a:pPr algn="ctr"/>
            <a:r>
              <a:rPr lang="en-US" sz="2000" dirty="0">
                <a:solidFill>
                  <a:schemeClr val="accent2">
                    <a:lumMod val="20000"/>
                    <a:lumOff val="80000"/>
                  </a:schemeClr>
                </a:solidFill>
              </a:rPr>
              <a:t>We are continuing McIntosh’s work by producing maps for SC24 using Extreme Ultraviolet (EUV) data instead of He 10830 Å.  The NASA Solar and </a:t>
            </a:r>
            <a:r>
              <a:rPr lang="en-US" sz="2000" dirty="0" err="1">
                <a:solidFill>
                  <a:schemeClr val="accent2">
                    <a:lumMod val="20000"/>
                    <a:lumOff val="80000"/>
                  </a:schemeClr>
                </a:solidFill>
              </a:rPr>
              <a:t>Heliospheric</a:t>
            </a:r>
            <a:r>
              <a:rPr lang="en-US" sz="2000" dirty="0">
                <a:solidFill>
                  <a:schemeClr val="accent2">
                    <a:lumMod val="20000"/>
                    <a:lumOff val="80000"/>
                  </a:schemeClr>
                </a:solidFill>
              </a:rPr>
              <a:t> Observatory (SOHO) as well as their Solar Dynamics Observatory (SDO) were used.</a:t>
            </a:r>
          </a:p>
        </p:txBody>
      </p:sp>
    </p:spTree>
    <p:extLst>
      <p:ext uri="{BB962C8B-B14F-4D97-AF65-F5344CB8AC3E}">
        <p14:creationId xmlns:p14="http://schemas.microsoft.com/office/powerpoint/2010/main" val="346965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a:extLst>
            <a:ext uri="{FF2B5EF4-FFF2-40B4-BE49-F238E27FC236}">
              <a16:creationId xmlns:a16="http://schemas.microsoft.com/office/drawing/2014/main" id="{638A1B9D-95D9-E264-2622-6D78554223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AF6F4E-D039-FE96-6DC5-B60E85C115A1}"/>
              </a:ext>
            </a:extLst>
          </p:cNvPr>
          <p:cNvSpPr txBox="1"/>
          <p:nvPr/>
        </p:nvSpPr>
        <p:spPr>
          <a:xfrm>
            <a:off x="0" y="173419"/>
            <a:ext cx="12192000" cy="830997"/>
          </a:xfrm>
          <a:prstGeom prst="rect">
            <a:avLst/>
          </a:prstGeom>
          <a:noFill/>
        </p:spPr>
        <p:txBody>
          <a:bodyPr wrap="square" rtlCol="0">
            <a:spAutoFit/>
          </a:bodyPr>
          <a:lstStyle/>
          <a:p>
            <a:pPr algn="ctr"/>
            <a:r>
              <a:rPr lang="en-US" sz="4800" dirty="0">
                <a:solidFill>
                  <a:schemeClr val="accent1">
                    <a:lumMod val="60000"/>
                    <a:lumOff val="40000"/>
                  </a:schemeClr>
                </a:solidFill>
              </a:rPr>
              <a:t>What is the McIntosh Archive?</a:t>
            </a:r>
          </a:p>
        </p:txBody>
      </p:sp>
      <p:sp>
        <p:nvSpPr>
          <p:cNvPr id="3" name="TextBox 2">
            <a:extLst>
              <a:ext uri="{FF2B5EF4-FFF2-40B4-BE49-F238E27FC236}">
                <a16:creationId xmlns:a16="http://schemas.microsoft.com/office/drawing/2014/main" id="{57E7BF78-71F7-AE7C-5548-9579CB86547B}"/>
              </a:ext>
            </a:extLst>
          </p:cNvPr>
          <p:cNvSpPr txBox="1"/>
          <p:nvPr/>
        </p:nvSpPr>
        <p:spPr>
          <a:xfrm>
            <a:off x="632102" y="1262528"/>
            <a:ext cx="3626915" cy="2554545"/>
          </a:xfrm>
          <a:prstGeom prst="rect">
            <a:avLst/>
          </a:prstGeom>
          <a:noFill/>
        </p:spPr>
        <p:txBody>
          <a:bodyPr wrap="square" rtlCol="0">
            <a:spAutoFit/>
          </a:bodyPr>
          <a:lstStyle/>
          <a:p>
            <a:pPr algn="ctr"/>
            <a:r>
              <a:rPr lang="en-US" sz="2000" b="0" i="0" dirty="0">
                <a:solidFill>
                  <a:schemeClr val="accent2">
                    <a:lumMod val="20000"/>
                    <a:lumOff val="80000"/>
                  </a:schemeClr>
                </a:solidFill>
                <a:effectLst/>
                <a:latin typeface="Arial" panose="020B0604020202020204" pitchFamily="34" charset="0"/>
              </a:rPr>
              <a:t>The McIntosh Archive consists of four solar cycles (SC20 - 23) of synoptic maps of solar features (magnetic polarities, coronal holes, filaments, sunspots and plage) that were produced by Patrick McIntosh and his cartographers.</a:t>
            </a:r>
            <a:endParaRPr lang="en-US" sz="2000" dirty="0">
              <a:solidFill>
                <a:schemeClr val="accent2">
                  <a:lumMod val="20000"/>
                  <a:lumOff val="80000"/>
                </a:schemeClr>
              </a:solidFill>
            </a:endParaRPr>
          </a:p>
        </p:txBody>
      </p:sp>
      <p:pic>
        <p:nvPicPr>
          <p:cNvPr id="5" name="Picture 4" descr="A screen shot of a graph&#10;&#10;Description automatically generated">
            <a:extLst>
              <a:ext uri="{FF2B5EF4-FFF2-40B4-BE49-F238E27FC236}">
                <a16:creationId xmlns:a16="http://schemas.microsoft.com/office/drawing/2014/main" id="{488B8287-687D-58FD-E61C-128CF729E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841" y="1271552"/>
            <a:ext cx="4617057" cy="2844273"/>
          </a:xfrm>
          <a:prstGeom prst="rect">
            <a:avLst/>
          </a:prstGeom>
        </p:spPr>
      </p:pic>
      <p:sp>
        <p:nvSpPr>
          <p:cNvPr id="6" name="TextBox 5">
            <a:extLst>
              <a:ext uri="{FF2B5EF4-FFF2-40B4-BE49-F238E27FC236}">
                <a16:creationId xmlns:a16="http://schemas.microsoft.com/office/drawing/2014/main" id="{7461F402-11FB-1D85-68D6-9088F828B02D}"/>
              </a:ext>
            </a:extLst>
          </p:cNvPr>
          <p:cNvSpPr txBox="1"/>
          <p:nvPr/>
        </p:nvSpPr>
        <p:spPr>
          <a:xfrm>
            <a:off x="5538564" y="1571049"/>
            <a:ext cx="1114872" cy="1323439"/>
          </a:xfrm>
          <a:prstGeom prst="rect">
            <a:avLst/>
          </a:prstGeom>
          <a:noFill/>
        </p:spPr>
        <p:txBody>
          <a:bodyPr wrap="square" rtlCol="0">
            <a:spAutoFit/>
          </a:bodyPr>
          <a:lstStyle/>
          <a:p>
            <a:pPr algn="ctr"/>
            <a:r>
              <a:rPr lang="en-US" sz="1600" dirty="0">
                <a:solidFill>
                  <a:schemeClr val="accent2">
                    <a:lumMod val="20000"/>
                    <a:lumOff val="80000"/>
                  </a:schemeClr>
                </a:solidFill>
              </a:rPr>
              <a:t>CR1902-</a:t>
            </a:r>
          </a:p>
          <a:p>
            <a:pPr algn="ctr"/>
            <a:r>
              <a:rPr lang="en-US" sz="1600" dirty="0">
                <a:solidFill>
                  <a:schemeClr val="accent2">
                    <a:lumMod val="20000"/>
                    <a:lumOff val="80000"/>
                  </a:schemeClr>
                </a:solidFill>
              </a:rPr>
              <a:t>Oct. 1995</a:t>
            </a:r>
          </a:p>
          <a:p>
            <a:pPr algn="ctr"/>
            <a:r>
              <a:rPr lang="en-US" sz="1600" dirty="0">
                <a:solidFill>
                  <a:schemeClr val="accent2">
                    <a:lumMod val="20000"/>
                    <a:lumOff val="80000"/>
                  </a:schemeClr>
                </a:solidFill>
              </a:rPr>
              <a:t>Solar minimum</a:t>
            </a:r>
          </a:p>
          <a:p>
            <a:pPr algn="ctr"/>
            <a:r>
              <a:rPr lang="en-US" sz="1600" dirty="0">
                <a:solidFill>
                  <a:schemeClr val="accent2">
                    <a:lumMod val="20000"/>
                    <a:lumOff val="80000"/>
                  </a:schemeClr>
                </a:solidFill>
              </a:rPr>
              <a:t>SC22-23</a:t>
            </a:r>
          </a:p>
        </p:txBody>
      </p:sp>
      <p:pic>
        <p:nvPicPr>
          <p:cNvPr id="7" name="Picture 6" descr="A screen shot of a map&#10;&#10;Description automatically generated">
            <a:extLst>
              <a:ext uri="{FF2B5EF4-FFF2-40B4-BE49-F238E27FC236}">
                <a16:creationId xmlns:a16="http://schemas.microsoft.com/office/drawing/2014/main" id="{B1348F49-0520-C9C0-D54F-88B9EC423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841" y="4013727"/>
            <a:ext cx="4617057" cy="2844273"/>
          </a:xfrm>
          <a:prstGeom prst="rect">
            <a:avLst/>
          </a:prstGeom>
        </p:spPr>
      </p:pic>
      <p:sp>
        <p:nvSpPr>
          <p:cNvPr id="9" name="TextBox 8">
            <a:extLst>
              <a:ext uri="{FF2B5EF4-FFF2-40B4-BE49-F238E27FC236}">
                <a16:creationId xmlns:a16="http://schemas.microsoft.com/office/drawing/2014/main" id="{382BD902-67BE-0833-8947-250BECD42C53}"/>
              </a:ext>
            </a:extLst>
          </p:cNvPr>
          <p:cNvSpPr txBox="1"/>
          <p:nvPr/>
        </p:nvSpPr>
        <p:spPr>
          <a:xfrm>
            <a:off x="678128" y="3959051"/>
            <a:ext cx="3534861" cy="2862322"/>
          </a:xfrm>
          <a:prstGeom prst="rect">
            <a:avLst/>
          </a:prstGeom>
          <a:noFill/>
        </p:spPr>
        <p:txBody>
          <a:bodyPr wrap="square" rtlCol="0">
            <a:spAutoFit/>
          </a:bodyPr>
          <a:lstStyle/>
          <a:p>
            <a:pPr algn="ctr"/>
            <a:r>
              <a:rPr lang="en-US" sz="2000" dirty="0">
                <a:solidFill>
                  <a:schemeClr val="accent2">
                    <a:lumMod val="20000"/>
                    <a:lumOff val="80000"/>
                  </a:schemeClr>
                </a:solidFill>
              </a:rPr>
              <a:t>We are continuing McIntosh’s work by producing maps for SC24 using Extreme Ultraviolet (EUV) data instead of He 10830 Å.  The NASA Solar and </a:t>
            </a:r>
            <a:r>
              <a:rPr lang="en-US" sz="2000" dirty="0" err="1">
                <a:solidFill>
                  <a:schemeClr val="accent2">
                    <a:lumMod val="20000"/>
                    <a:lumOff val="80000"/>
                  </a:schemeClr>
                </a:solidFill>
              </a:rPr>
              <a:t>Heliospheric</a:t>
            </a:r>
            <a:r>
              <a:rPr lang="en-US" sz="2000" dirty="0">
                <a:solidFill>
                  <a:schemeClr val="accent2">
                    <a:lumMod val="20000"/>
                    <a:lumOff val="80000"/>
                  </a:schemeClr>
                </a:solidFill>
              </a:rPr>
              <a:t> Observatory (SOHO) as well as their Solar Dynamics Observatory (SDO) were used.</a:t>
            </a:r>
          </a:p>
        </p:txBody>
      </p:sp>
      <p:sp>
        <p:nvSpPr>
          <p:cNvPr id="10" name="TextBox 9">
            <a:extLst>
              <a:ext uri="{FF2B5EF4-FFF2-40B4-BE49-F238E27FC236}">
                <a16:creationId xmlns:a16="http://schemas.microsoft.com/office/drawing/2014/main" id="{C0302594-DAC1-D362-404C-D9856FCF33AC}"/>
              </a:ext>
            </a:extLst>
          </p:cNvPr>
          <p:cNvSpPr txBox="1"/>
          <p:nvPr/>
        </p:nvSpPr>
        <p:spPr>
          <a:xfrm>
            <a:off x="5639824" y="4455399"/>
            <a:ext cx="1114872" cy="1323439"/>
          </a:xfrm>
          <a:prstGeom prst="rect">
            <a:avLst/>
          </a:prstGeom>
          <a:noFill/>
        </p:spPr>
        <p:txBody>
          <a:bodyPr wrap="square" rtlCol="0">
            <a:spAutoFit/>
          </a:bodyPr>
          <a:lstStyle/>
          <a:p>
            <a:pPr algn="ctr"/>
            <a:r>
              <a:rPr lang="en-US" sz="1600" dirty="0">
                <a:solidFill>
                  <a:schemeClr val="accent2">
                    <a:lumMod val="20000"/>
                    <a:lumOff val="80000"/>
                  </a:schemeClr>
                </a:solidFill>
              </a:rPr>
              <a:t>CR2081-</a:t>
            </a:r>
          </a:p>
          <a:p>
            <a:pPr algn="ctr"/>
            <a:r>
              <a:rPr lang="en-US" sz="1600" dirty="0">
                <a:solidFill>
                  <a:schemeClr val="accent2">
                    <a:lumMod val="20000"/>
                    <a:lumOff val="80000"/>
                  </a:schemeClr>
                </a:solidFill>
              </a:rPr>
              <a:t>Mar. 2009 </a:t>
            </a:r>
          </a:p>
          <a:p>
            <a:pPr algn="ctr"/>
            <a:r>
              <a:rPr lang="en-US" sz="1600" dirty="0">
                <a:solidFill>
                  <a:schemeClr val="accent2">
                    <a:lumMod val="20000"/>
                    <a:lumOff val="80000"/>
                  </a:schemeClr>
                </a:solidFill>
              </a:rPr>
              <a:t>Solar</a:t>
            </a:r>
          </a:p>
          <a:p>
            <a:pPr algn="ctr"/>
            <a:r>
              <a:rPr lang="en-US" sz="1600" dirty="0">
                <a:solidFill>
                  <a:schemeClr val="accent2">
                    <a:lumMod val="20000"/>
                    <a:lumOff val="80000"/>
                  </a:schemeClr>
                </a:solidFill>
              </a:rPr>
              <a:t>Minimum</a:t>
            </a:r>
          </a:p>
          <a:p>
            <a:pPr algn="ctr"/>
            <a:r>
              <a:rPr lang="en-US" sz="1600" dirty="0">
                <a:solidFill>
                  <a:schemeClr val="accent2">
                    <a:lumMod val="20000"/>
                    <a:lumOff val="80000"/>
                  </a:schemeClr>
                </a:solidFill>
              </a:rPr>
              <a:t>SC23-24</a:t>
            </a:r>
          </a:p>
        </p:txBody>
      </p:sp>
    </p:spTree>
    <p:extLst>
      <p:ext uri="{BB962C8B-B14F-4D97-AF65-F5344CB8AC3E}">
        <p14:creationId xmlns:p14="http://schemas.microsoft.com/office/powerpoint/2010/main" val="2122944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diagram of different colors&#10;&#10;Description automatically generated with medium confidence">
            <a:extLst>
              <a:ext uri="{FF2B5EF4-FFF2-40B4-BE49-F238E27FC236}">
                <a16:creationId xmlns:a16="http://schemas.microsoft.com/office/drawing/2014/main" id="{7456ECD9-1F18-1C6A-4B80-3E93B3537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858" y="277885"/>
            <a:ext cx="5882228" cy="2941114"/>
          </a:xfrm>
          <a:prstGeom prst="rect">
            <a:avLst/>
          </a:prstGeom>
        </p:spPr>
      </p:pic>
      <p:pic>
        <p:nvPicPr>
          <p:cNvPr id="5" name="Picture 4" descr="A graph showing different colored dots&#10;&#10;Description automatically generated">
            <a:extLst>
              <a:ext uri="{FF2B5EF4-FFF2-40B4-BE49-F238E27FC236}">
                <a16:creationId xmlns:a16="http://schemas.microsoft.com/office/drawing/2014/main" id="{EFC627D2-C32D-B503-3F84-AF703B9E9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43473"/>
            <a:ext cx="5893086" cy="3136642"/>
          </a:xfrm>
          <a:prstGeom prst="rect">
            <a:avLst/>
          </a:prstGeom>
        </p:spPr>
      </p:pic>
      <p:pic>
        <p:nvPicPr>
          <p:cNvPr id="7" name="Picture 6" descr="A colorful lines and numbers&#10;&#10;Description automatically generated with medium confidence">
            <a:extLst>
              <a:ext uri="{FF2B5EF4-FFF2-40B4-BE49-F238E27FC236}">
                <a16:creationId xmlns:a16="http://schemas.microsoft.com/office/drawing/2014/main" id="{E94199C7-216B-0E14-CC31-3A6FBEDD9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914" y="3443473"/>
            <a:ext cx="5805124" cy="3147572"/>
          </a:xfrm>
          <a:prstGeom prst="rect">
            <a:avLst/>
          </a:prstGeom>
        </p:spPr>
      </p:pic>
      <p:sp>
        <p:nvSpPr>
          <p:cNvPr id="2" name="TextBox 1">
            <a:extLst>
              <a:ext uri="{FF2B5EF4-FFF2-40B4-BE49-F238E27FC236}">
                <a16:creationId xmlns:a16="http://schemas.microsoft.com/office/drawing/2014/main" id="{2AF22952-3E0E-31EF-AC6C-0BC1FEAFAC37}"/>
              </a:ext>
            </a:extLst>
          </p:cNvPr>
          <p:cNvSpPr txBox="1"/>
          <p:nvPr/>
        </p:nvSpPr>
        <p:spPr>
          <a:xfrm>
            <a:off x="360607" y="88489"/>
            <a:ext cx="5383369" cy="523220"/>
          </a:xfrm>
          <a:prstGeom prst="rect">
            <a:avLst/>
          </a:prstGeom>
          <a:noFill/>
        </p:spPr>
        <p:txBody>
          <a:bodyPr wrap="square" rtlCol="0">
            <a:spAutoFit/>
          </a:bodyPr>
          <a:lstStyle/>
          <a:p>
            <a:r>
              <a:rPr lang="en-US" sz="2800" dirty="0">
                <a:solidFill>
                  <a:schemeClr val="accent4">
                    <a:lumMod val="75000"/>
                  </a:schemeClr>
                </a:solidFill>
              </a:rPr>
              <a:t>Research with the McIntosh Archive</a:t>
            </a:r>
          </a:p>
        </p:txBody>
      </p:sp>
      <p:sp>
        <p:nvSpPr>
          <p:cNvPr id="4" name="TextBox 3">
            <a:extLst>
              <a:ext uri="{FF2B5EF4-FFF2-40B4-BE49-F238E27FC236}">
                <a16:creationId xmlns:a16="http://schemas.microsoft.com/office/drawing/2014/main" id="{0F291D02-602D-14CD-4B01-1DB7F79C51DB}"/>
              </a:ext>
            </a:extLst>
          </p:cNvPr>
          <p:cNvSpPr txBox="1"/>
          <p:nvPr/>
        </p:nvSpPr>
        <p:spPr>
          <a:xfrm>
            <a:off x="4445" y="611709"/>
            <a:ext cx="6095692" cy="2585323"/>
          </a:xfrm>
          <a:prstGeom prst="rect">
            <a:avLst/>
          </a:prstGeom>
          <a:noFill/>
        </p:spPr>
        <p:txBody>
          <a:bodyPr wrap="square" rtlCol="0">
            <a:spAutoFit/>
          </a:bodyPr>
          <a:lstStyle/>
          <a:p>
            <a:pPr algn="ctr"/>
            <a:r>
              <a:rPr lang="en-US" dirty="0">
                <a:solidFill>
                  <a:schemeClr val="accent4">
                    <a:lumMod val="75000"/>
                  </a:schemeClr>
                </a:solidFill>
              </a:rPr>
              <a:t>The archive allows long term studies of individual features such as sunspots (right) but also allows us to look at multiple types of features in relation to each other (bottom).  It can look at open and closed field structures simultaneously.  We can look at the polarity of features and how that plays out in each hemisphere.  Or we can look at specific times in each solar cycle, such as the rush to the poles and the polarity flip at the poles that takes place near solar maximum.  In this case, of course, we are studying solar minimum.</a:t>
            </a:r>
          </a:p>
        </p:txBody>
      </p:sp>
    </p:spTree>
    <p:extLst>
      <p:ext uri="{BB962C8B-B14F-4D97-AF65-F5344CB8AC3E}">
        <p14:creationId xmlns:p14="http://schemas.microsoft.com/office/powerpoint/2010/main" val="54053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06709-9AC8-BFFE-154B-72D0234A88C1}"/>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Tree>
    <p:extLst>
      <p:ext uri="{BB962C8B-B14F-4D97-AF65-F5344CB8AC3E}">
        <p14:creationId xmlns:p14="http://schemas.microsoft.com/office/powerpoint/2010/main" val="1346158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A6B4A-9E03-F695-390B-0358FD25CB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4BB85D-97AA-2A43-E75C-D208D5C7B4B8}"/>
              </a:ext>
            </a:extLst>
          </p:cNvPr>
          <p:cNvSpPr txBox="1"/>
          <p:nvPr/>
        </p:nvSpPr>
        <p:spPr>
          <a:xfrm>
            <a:off x="0" y="281940"/>
            <a:ext cx="12192000" cy="1200329"/>
          </a:xfrm>
          <a:prstGeom prst="rect">
            <a:avLst/>
          </a:prstGeom>
          <a:noFill/>
        </p:spPr>
        <p:txBody>
          <a:bodyPr wrap="square" rtlCol="0">
            <a:spAutoFit/>
          </a:bodyPr>
          <a:lstStyle/>
          <a:p>
            <a:pPr algn="ctr"/>
            <a:r>
              <a:rPr lang="en-US" sz="3600" dirty="0">
                <a:solidFill>
                  <a:schemeClr val="accent2">
                    <a:lumMod val="60000"/>
                    <a:lumOff val="40000"/>
                  </a:schemeClr>
                </a:solidFill>
              </a:rPr>
              <a:t>Whole Heliosphere and Planetary Interactions (WHPI)</a:t>
            </a:r>
          </a:p>
          <a:p>
            <a:pPr algn="ctr"/>
            <a:r>
              <a:rPr lang="en-US" sz="3600" dirty="0">
                <a:solidFill>
                  <a:schemeClr val="accent2">
                    <a:lumMod val="60000"/>
                    <a:lumOff val="40000"/>
                  </a:schemeClr>
                </a:solidFill>
              </a:rPr>
              <a:t>Coronal Hole Carrington Maps</a:t>
            </a:r>
          </a:p>
        </p:txBody>
      </p:sp>
      <p:sp>
        <p:nvSpPr>
          <p:cNvPr id="3" name="TextBox 2">
            <a:extLst>
              <a:ext uri="{FF2B5EF4-FFF2-40B4-BE49-F238E27FC236}">
                <a16:creationId xmlns:a16="http://schemas.microsoft.com/office/drawing/2014/main" id="{AAB719F6-6C98-6D0D-C828-10CBEF62802D}"/>
              </a:ext>
            </a:extLst>
          </p:cNvPr>
          <p:cNvSpPr txBox="1"/>
          <p:nvPr/>
        </p:nvSpPr>
        <p:spPr>
          <a:xfrm>
            <a:off x="476632" y="1574192"/>
            <a:ext cx="3540998" cy="2031325"/>
          </a:xfrm>
          <a:prstGeom prst="rect">
            <a:avLst/>
          </a:prstGeom>
          <a:noFill/>
        </p:spPr>
        <p:txBody>
          <a:bodyPr wrap="square" rtlCol="0">
            <a:spAutoFit/>
          </a:bodyPr>
          <a:lstStyle/>
          <a:p>
            <a:pPr algn="ctr"/>
            <a:r>
              <a:rPr lang="en-US" b="0" i="0" dirty="0">
                <a:solidFill>
                  <a:schemeClr val="accent2">
                    <a:lumMod val="60000"/>
                    <a:lumOff val="40000"/>
                  </a:schemeClr>
                </a:solidFill>
                <a:effectLst/>
                <a:latin typeface="Arial" panose="020B0604020202020204" pitchFamily="34" charset="0"/>
              </a:rPr>
              <a:t>We produced a supplemental set of related maps</a:t>
            </a:r>
            <a:br>
              <a:rPr lang="en-US" dirty="0">
                <a:solidFill>
                  <a:schemeClr val="accent2">
                    <a:lumMod val="60000"/>
                    <a:lumOff val="40000"/>
                  </a:schemeClr>
                </a:solidFill>
              </a:rPr>
            </a:br>
            <a:r>
              <a:rPr lang="en-US" b="0" i="0" dirty="0">
                <a:solidFill>
                  <a:schemeClr val="accent2">
                    <a:lumMod val="60000"/>
                    <a:lumOff val="40000"/>
                  </a:schemeClr>
                </a:solidFill>
                <a:effectLst/>
                <a:latin typeface="Arial" panose="020B0604020202020204" pitchFamily="34" charset="0"/>
              </a:rPr>
              <a:t>created for the SC24-25        (yrs. 2019-2020) solar minimum in support of the Whole Heliosphere and Planetary Interactions (WHPI) interval.</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2925649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2898</Words>
  <Application>Microsoft Office PowerPoint</Application>
  <PresentationFormat>Widescreen</PresentationFormat>
  <Paragraphs>174</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Courier New</vt:lpstr>
      <vt:lpstr>Office Theme</vt:lpstr>
      <vt:lpstr>Comparative Solar Minima using the McIntosh Archive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Solar Minima using the McIntosh Archive</dc:title>
  <dc:creator>Ian Hewins</dc:creator>
  <cp:lastModifiedBy>Ian Hewins</cp:lastModifiedBy>
  <cp:revision>1</cp:revision>
  <dcterms:created xsi:type="dcterms:W3CDTF">2024-02-19T17:37:24Z</dcterms:created>
  <dcterms:modified xsi:type="dcterms:W3CDTF">2024-02-22T00:25:51Z</dcterms:modified>
</cp:coreProperties>
</file>