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18"/>
  </p:notesMasterIdLst>
  <p:sldIdLst>
    <p:sldId id="258" r:id="rId5"/>
    <p:sldId id="263" r:id="rId6"/>
    <p:sldId id="281" r:id="rId7"/>
    <p:sldId id="265" r:id="rId8"/>
    <p:sldId id="266" r:id="rId9"/>
    <p:sldId id="267" r:id="rId10"/>
    <p:sldId id="268" r:id="rId11"/>
    <p:sldId id="271" r:id="rId12"/>
    <p:sldId id="272" r:id="rId13"/>
    <p:sldId id="273" r:id="rId14"/>
    <p:sldId id="274" r:id="rId15"/>
    <p:sldId id="276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1293"/>
  </p:normalViewPr>
  <p:slideViewPr>
    <p:cSldViewPr snapToGrid="0" snapToObjects="1" showGuides="1">
      <p:cViewPr varScale="1">
        <p:scale>
          <a:sx n="116" d="100"/>
          <a:sy n="116" d="100"/>
        </p:scale>
        <p:origin x="1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4/29/24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1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6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4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96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E0F5E2-B99C-4673-7146-32DDAADD4E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WHPI Colloquium Series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924A03CA-CFBB-D223-674E-6123D0A9F24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118" y="6546887"/>
            <a:ext cx="582274" cy="2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5A7BAD-75A9-801E-50B8-7BCB1F41C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613CD-9EAE-379A-FD01-117E08BF9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8A620E-4E29-3507-20E8-AEE175E01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8C59A10-D951-4511-B360-AF4768E60CC8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F5810B-1A7D-9562-C125-2D3E152EA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16586A-7AB4-4A0F-AFE9-2AAF56529E8A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11F40DB-4300-2F8E-10F3-0736A9BA7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684D9DB-6B4E-4EE6-AB27-6327E77927F7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5AE5E9-7064-0196-B0C7-67ABFC157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C256D03-65E9-47C3-AA90-60A52F309A0A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46B104-698A-222E-2B79-45ADD1A07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439DF4C-82F3-4A48-944C-5946FED69E88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9971945-F584-0CCB-DA2B-14141FAEB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E2B08519-6315-41FB-B0E1-A3F114F5BC8D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55400D-827A-E522-D64A-2E2029581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780C1BFE-65F8-42BA-AEC6-E1CDCD1D9510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A1FB1BE-9126-97F6-B8D6-9D8496E32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8D55A71-4362-4593-87CB-E41823C064DC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A1FD28A-76BA-CBF9-78CC-67EA5517A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6B74-4D7C-41B8-8716-243FC10350F8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5954E8-88B9-8947-DE45-F3F6EB7C9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AF675D3-EE53-4DF3-9873-AA023D326548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20238A-5A25-857E-57B7-04453B99C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C55A886-F9A0-437D-B093-E2576B00778B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6519AC4-F55C-EB33-0207-1A9F8D753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EBF907-8E11-4E61-ACAA-D5A7842D1285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632681C-2734-740B-38CD-C31AAA941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4093419-78AC-4927-BF95-8261133CCBF6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B1F8FA9-7CEE-354C-6AA2-BD2A9F054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5C3770B-F722-04FC-236C-11A2BF20B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A7E44B-6C7A-9B8C-EAE7-0A8CF6756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E2D5CE-0F96-472A-9978-FE830B70B0C0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07BC06-E3AA-42D2-AF66-ED3A66270159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1E29-81CB-4D34-A965-504F330C5D59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51BACA-206A-D1EE-FF40-3EDF51F36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D9FF2945-7E72-42AF-B32A-46DF8F0E0A43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8CD7D6C-AA8F-C75F-E89B-4FA63B6C3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61FF344C-A647-423B-8258-92E40F29087E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B67A0E-66B9-5679-3F56-BCE2BB590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E0F3FA-8CD8-43D9-A075-B2FCCA17907D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F0E5F8-7748-4ACC-8C37-B57E090ABD2F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172D4-EDD0-482A-9D59-5376F3068746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ED436F-B354-4514-8219-71B6E1462638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9929EE-879A-4574-B146-9BED48A4C5B4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97284" y="6511324"/>
            <a:ext cx="2542538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WHPI Colloquium Series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5DC0CC2D-8CF2-819E-82B6-1936C094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118" y="6546887"/>
            <a:ext cx="582274" cy="2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721" r:id="rId3"/>
    <p:sldLayoutId id="2147483693" r:id="rId4"/>
    <p:sldLayoutId id="2147483722" r:id="rId5"/>
    <p:sldLayoutId id="2147483694" r:id="rId6"/>
    <p:sldLayoutId id="2147483723" r:id="rId7"/>
    <p:sldLayoutId id="2147483695" r:id="rId8"/>
    <p:sldLayoutId id="2147483724" r:id="rId9"/>
    <p:sldLayoutId id="2147483717" r:id="rId10"/>
    <p:sldLayoutId id="2147483697" r:id="rId11"/>
    <p:sldLayoutId id="2147483731" r:id="rId12"/>
    <p:sldLayoutId id="2147483701" r:id="rId13"/>
    <p:sldLayoutId id="2147483732" r:id="rId14"/>
    <p:sldLayoutId id="2147483703" r:id="rId15"/>
    <p:sldLayoutId id="2147483733" r:id="rId16"/>
    <p:sldLayoutId id="2147483704" r:id="rId17"/>
    <p:sldLayoutId id="2147483734" r:id="rId18"/>
    <p:sldLayoutId id="2147483730" r:id="rId19"/>
    <p:sldLayoutId id="2147483736" r:id="rId20"/>
    <p:sldLayoutId id="2147483705" r:id="rId21"/>
    <p:sldLayoutId id="2147483735" r:id="rId22"/>
    <p:sldLayoutId id="2147483707" r:id="rId23"/>
    <p:sldLayoutId id="2147483708" r:id="rId24"/>
    <p:sldLayoutId id="2147483709" r:id="rId25"/>
    <p:sldLayoutId id="2147483725" r:id="rId26"/>
    <p:sldLayoutId id="2147483710" r:id="rId27"/>
    <p:sldLayoutId id="2147483711" r:id="rId28"/>
    <p:sldLayoutId id="2147483737" r:id="rId29"/>
    <p:sldLayoutId id="2147483712" r:id="rId30"/>
    <p:sldLayoutId id="2147483713" r:id="rId31"/>
    <p:sldLayoutId id="2147483727" r:id="rId32"/>
    <p:sldLayoutId id="2147483726" r:id="rId33"/>
    <p:sldLayoutId id="2147483720" r:id="rId34"/>
    <p:sldLayoutId id="2147483715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Mosaic of the Inner Heliosphere: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Three Carrington Rotations During the Whole Heliosphere and Planetary Interactions Interval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R. C. Allen, S. E. Gibson, I. </a:t>
            </a:r>
            <a:r>
              <a:rPr lang="en-US" dirty="0" err="1"/>
              <a:t>Hewins</a:t>
            </a:r>
            <a:r>
              <a:rPr lang="en-US" dirty="0"/>
              <a:t>, S. K. Vines, L. Qian, </a:t>
            </a:r>
            <a:br>
              <a:rPr lang="en-US" dirty="0"/>
            </a:br>
            <a:r>
              <a:rPr lang="en-US" dirty="0"/>
              <a:t>G. de Toma, B. J. Thompson, M. Hudson, C. O. Lee, </a:t>
            </a:r>
            <a:br>
              <a:rPr lang="en-US" dirty="0"/>
            </a:br>
            <a:r>
              <a:rPr lang="en-US" dirty="0"/>
              <a:t>R. J. </a:t>
            </a:r>
            <a:r>
              <a:rPr lang="en-US" dirty="0" err="1"/>
              <a:t>Filwett</a:t>
            </a:r>
            <a:r>
              <a:rPr lang="en-US" dirty="0"/>
              <a:t>, P. </a:t>
            </a:r>
            <a:r>
              <a:rPr lang="en-US" dirty="0" err="1"/>
              <a:t>Mostafavi</a:t>
            </a:r>
            <a:r>
              <a:rPr lang="en-US" dirty="0"/>
              <a:t>, W. Mo, &amp; M. E. Hill 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ABDFCF-143F-65E2-AF84-405925A8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37321"/>
            <a:ext cx="1359649" cy="7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FF53C1-4986-DE7A-4A89-7431123A6A6B}"/>
              </a:ext>
            </a:extLst>
          </p:cNvPr>
          <p:cNvSpPr txBox="1"/>
          <p:nvPr/>
        </p:nvSpPr>
        <p:spPr>
          <a:xfrm>
            <a:off x="685800" y="6125497"/>
            <a:ext cx="4493538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Allen et al., 2023; </a:t>
            </a:r>
            <a:r>
              <a:rPr lang="en-US" sz="2000" dirty="0" err="1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doi</a:t>
            </a:r>
            <a:r>
              <a:rPr lang="en-US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10.1029/2023JA031361</a:t>
            </a:r>
          </a:p>
        </p:txBody>
      </p:sp>
    </p:spTree>
    <p:extLst>
      <p:ext uri="{BB962C8B-B14F-4D97-AF65-F5344CB8AC3E}">
        <p14:creationId xmlns:p14="http://schemas.microsoft.com/office/powerpoint/2010/main" val="150735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4F21F-05B7-3339-B3DF-79B9FCCEE5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C497B-CBE4-6D26-A508-26C68C7158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0B630-627D-6C2D-4DF6-87BF9F4B7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5" y="840446"/>
            <a:ext cx="8849710" cy="566002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5D8EBA-ACA2-6E5B-7B05-C5F5773BBF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0F0E2-734E-80AB-32C5-625B2C8D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Magnetospheric Impacts</a:t>
            </a:r>
          </a:p>
        </p:txBody>
      </p:sp>
    </p:spTree>
    <p:extLst>
      <p:ext uri="{BB962C8B-B14F-4D97-AF65-F5344CB8AC3E}">
        <p14:creationId xmlns:p14="http://schemas.microsoft.com/office/powerpoint/2010/main" val="2315780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EE4C-E61C-F7F6-DA17-0A71A3B9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Ionospheric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21D35-6757-455D-B72E-E6C07D6125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406012"/>
            <a:ext cx="5620235" cy="4804287"/>
          </a:xfrm>
        </p:spPr>
        <p:txBody>
          <a:bodyPr>
            <a:normAutofit/>
          </a:bodyPr>
          <a:lstStyle/>
          <a:p>
            <a:r>
              <a:rPr lang="en-US" dirty="0"/>
              <a:t>All three CIRs drive ionospheric responses at mid-to-low latitudes, affecting </a:t>
            </a:r>
            <a:r>
              <a:rPr lang="en-US" dirty="0" err="1"/>
              <a:t>thermospheric</a:t>
            </a:r>
            <a:r>
              <a:rPr lang="en-US" dirty="0"/>
              <a:t> composition and neutral temperature disturbances globally.</a:t>
            </a:r>
          </a:p>
          <a:p>
            <a:r>
              <a:rPr lang="en-US" dirty="0"/>
              <a:t>Infrared cooling, inferred from the zonal-mean CO</a:t>
            </a:r>
            <a:r>
              <a:rPr lang="en-US" baseline="-25000" dirty="0"/>
              <a:t>2</a:t>
            </a:r>
            <a:r>
              <a:rPr lang="en-US" dirty="0"/>
              <a:t> and NO observations, is enhanced for all CIR passages</a:t>
            </a:r>
          </a:p>
          <a:p>
            <a:r>
              <a:rPr lang="en-US" dirty="0">
                <a:effectLst/>
              </a:rPr>
              <a:t>Auroral particle precipitation and Joule heating increase temperatures at different altitudes of the ionosphere and can lead to upwelling of plasma at high latitudes in response. </a:t>
            </a:r>
          </a:p>
          <a:p>
            <a:pPr lvl="1"/>
            <a:r>
              <a:rPr lang="en-US" dirty="0">
                <a:effectLst/>
              </a:rPr>
              <a:t>This upwelling has the net effect of decreasing the O/N</a:t>
            </a:r>
            <a:r>
              <a:rPr lang="en-US" baseline="-25000" dirty="0">
                <a:effectLst/>
              </a:rPr>
              <a:t>2</a:t>
            </a:r>
            <a:r>
              <a:rPr lang="en-US" dirty="0">
                <a:effectLst/>
              </a:rPr>
              <a:t> ratio at high latitudes.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0A9A1-7180-1A1D-B2A0-8C27574A63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952EA-E3D5-41E9-8D16-0EE5DF6886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678170-1098-8200-A038-1A80E17EE8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2C78EF-1923-F50C-F05B-B2721D221726}"/>
              </a:ext>
            </a:extLst>
          </p:cNvPr>
          <p:cNvGrpSpPr/>
          <p:nvPr/>
        </p:nvGrpSpPr>
        <p:grpSpPr>
          <a:xfrm>
            <a:off x="6681209" y="9833"/>
            <a:ext cx="5393667" cy="6468062"/>
            <a:chOff x="-3949754" y="-1427034"/>
            <a:chExt cx="10739437" cy="12878687"/>
          </a:xfrm>
        </p:grpSpPr>
        <p:pic>
          <p:nvPicPr>
            <p:cNvPr id="13320" name="Picture 8" descr="Details are in the caption following the image">
              <a:extLst>
                <a:ext uri="{FF2B5EF4-FFF2-40B4-BE49-F238E27FC236}">
                  <a16:creationId xmlns:a16="http://schemas.microsoft.com/office/drawing/2014/main" id="{50B4ED23-FDFC-0336-57E1-2A12626CE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9754" y="-1427034"/>
              <a:ext cx="107394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0" descr="Details are in the caption following the image">
              <a:extLst>
                <a:ext uri="{FF2B5EF4-FFF2-40B4-BE49-F238E27FC236}">
                  <a16:creationId xmlns:a16="http://schemas.microsoft.com/office/drawing/2014/main" id="{D6A274ED-7DFD-266E-16CD-2F6458C28D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949754" y="4924899"/>
              <a:ext cx="10409237" cy="3515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4" name="Picture 12" descr="Details are in the caption following the image">
              <a:extLst>
                <a:ext uri="{FF2B5EF4-FFF2-40B4-BE49-F238E27FC236}">
                  <a16:creationId xmlns:a16="http://schemas.microsoft.com/office/drawing/2014/main" id="{6A979965-1229-2A5F-4336-E72B776BCA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944440" y="7947942"/>
              <a:ext cx="10417175" cy="3503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90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6A5A36AA-15B3-9689-418A-C6195DA1A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3715300" cy="762000"/>
          </a:xfrm>
        </p:spPr>
        <p:txBody>
          <a:bodyPr>
            <a:normAutofit/>
          </a:bodyPr>
          <a:lstStyle/>
          <a:p>
            <a:r>
              <a:rPr lang="en-US" dirty="0">
                <a:cs typeface="Arial Narrow" panose="020B0604020202020204" pitchFamily="34" charset="0"/>
              </a:rPr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6B986-5906-8112-68D9-9AEE421B93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CAF15-D8F2-2E30-1E8C-9C2143CB4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401013-DAAF-5764-08C4-733DD6FE5BE7}"/>
              </a:ext>
            </a:extLst>
          </p:cNvPr>
          <p:cNvGrpSpPr/>
          <p:nvPr/>
        </p:nvGrpSpPr>
        <p:grpSpPr>
          <a:xfrm>
            <a:off x="6475761" y="626503"/>
            <a:ext cx="5113696" cy="5668053"/>
            <a:chOff x="3508335" y="419100"/>
            <a:chExt cx="5306100" cy="588131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AE8E75-E0FF-A0D2-2548-18943CFBD769}"/>
                </a:ext>
              </a:extLst>
            </p:cNvPr>
            <p:cNvGrpSpPr/>
            <p:nvPr/>
          </p:nvGrpSpPr>
          <p:grpSpPr>
            <a:xfrm>
              <a:off x="3508335" y="419100"/>
              <a:ext cx="5306100" cy="5881315"/>
              <a:chOff x="3508335" y="419100"/>
              <a:chExt cx="5306100" cy="5881315"/>
            </a:xfrm>
          </p:grpSpPr>
          <p:pic>
            <p:nvPicPr>
              <p:cNvPr id="2052" name="Picture 4" descr="Details are in the caption following the image">
                <a:extLst>
                  <a:ext uri="{FF2B5EF4-FFF2-40B4-BE49-F238E27FC236}">
                    <a16:creationId xmlns:a16="http://schemas.microsoft.com/office/drawing/2014/main" id="{02A944C3-9135-58F4-F98A-E655F5338D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525549" y="419100"/>
                <a:ext cx="3707125" cy="13644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61EBC80F-4DEC-8FE5-5950-6C0C22E4A9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78031" y="4831267"/>
                <a:ext cx="5021263" cy="561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44E97301-CE53-2C3C-103D-21083DF7C8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78031" y="3658762"/>
                <a:ext cx="5021263" cy="11574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7E4F6FE3-91E4-35E6-36A4-54A60957C8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865"/>
              <a:stretch/>
            </p:blipFill>
            <p:spPr bwMode="auto">
              <a:xfrm>
                <a:off x="3682406" y="6071429"/>
                <a:ext cx="5021263" cy="228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7189C4F8-69A9-DA27-8F0E-A2E6C421C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79547" y="1811270"/>
                <a:ext cx="5021263" cy="1147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12ED29E-23E6-1A1B-DB5F-B28B700F74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54"/>
              <a:stretch/>
            </p:blipFill>
            <p:spPr>
              <a:xfrm>
                <a:off x="3520059" y="2975337"/>
                <a:ext cx="5294376" cy="68344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F87614-CB4B-F0F8-07AC-0DC2A63A33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89"/>
              <a:stretch/>
            </p:blipFill>
            <p:spPr>
              <a:xfrm>
                <a:off x="3508335" y="5409217"/>
                <a:ext cx="5303520" cy="648224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8693A8-5F38-3C84-B553-0802A2B5257A}"/>
                </a:ext>
              </a:extLst>
            </p:cNvPr>
            <p:cNvSpPr/>
            <p:nvPr/>
          </p:nvSpPr>
          <p:spPr>
            <a:xfrm>
              <a:off x="3664580" y="1533607"/>
              <a:ext cx="302619" cy="1566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E4FB9D-4955-0CF7-E1D1-292B1F3578B5}"/>
                </a:ext>
              </a:extLst>
            </p:cNvPr>
            <p:cNvSpPr/>
            <p:nvPr/>
          </p:nvSpPr>
          <p:spPr>
            <a:xfrm>
              <a:off x="4660679" y="1869509"/>
              <a:ext cx="914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8F168E-26FD-7FF1-33C3-C6F30C0D2E33}"/>
                </a:ext>
              </a:extLst>
            </p:cNvPr>
            <p:cNvSpPr/>
            <p:nvPr/>
          </p:nvSpPr>
          <p:spPr>
            <a:xfrm>
              <a:off x="4668595" y="2410053"/>
              <a:ext cx="914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42DDED-5F1B-E719-9FE7-326DAF17A830}"/>
                </a:ext>
              </a:extLst>
            </p:cNvPr>
            <p:cNvSpPr/>
            <p:nvPr/>
          </p:nvSpPr>
          <p:spPr>
            <a:xfrm>
              <a:off x="4640397" y="3001115"/>
              <a:ext cx="914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BDD129-037A-48CA-889D-D23C2D8FD0FA}"/>
                </a:ext>
              </a:extLst>
            </p:cNvPr>
            <p:cNvSpPr/>
            <p:nvPr/>
          </p:nvSpPr>
          <p:spPr>
            <a:xfrm>
              <a:off x="4645607" y="4263395"/>
              <a:ext cx="99357" cy="10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1D726A-A43F-551C-ED90-A23BDCB381A5}"/>
                </a:ext>
              </a:extLst>
            </p:cNvPr>
            <p:cNvSpPr/>
            <p:nvPr/>
          </p:nvSpPr>
          <p:spPr>
            <a:xfrm>
              <a:off x="4649563" y="4857189"/>
              <a:ext cx="91441" cy="119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2D8C49-4ABA-FE69-0900-07E0DE3EBC10}"/>
                </a:ext>
              </a:extLst>
            </p:cNvPr>
            <p:cNvSpPr/>
            <p:nvPr/>
          </p:nvSpPr>
          <p:spPr>
            <a:xfrm>
              <a:off x="4672425" y="3692792"/>
              <a:ext cx="45719" cy="94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9676EC-4602-7FCB-B212-7E16B87BAE38}"/>
                </a:ext>
              </a:extLst>
            </p:cNvPr>
            <p:cNvSpPr/>
            <p:nvPr/>
          </p:nvSpPr>
          <p:spPr>
            <a:xfrm>
              <a:off x="4311734" y="5384087"/>
              <a:ext cx="21381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C56DBF-53AA-06F7-B790-4D1B4CC1CF91}"/>
                </a:ext>
              </a:extLst>
            </p:cNvPr>
            <p:cNvSpPr/>
            <p:nvPr/>
          </p:nvSpPr>
          <p:spPr>
            <a:xfrm>
              <a:off x="3615719" y="3642626"/>
              <a:ext cx="276055" cy="1948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31F383-BB50-BFCD-FE12-2AE9FB6631F4}"/>
                </a:ext>
              </a:extLst>
            </p:cNvPr>
            <p:cNvSpPr/>
            <p:nvPr/>
          </p:nvSpPr>
          <p:spPr>
            <a:xfrm>
              <a:off x="3517997" y="5577142"/>
              <a:ext cx="335047" cy="481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3918B8-A405-A3C0-21B4-CDBF5D549DF6}"/>
                </a:ext>
              </a:extLst>
            </p:cNvPr>
            <p:cNvSpPr/>
            <p:nvPr/>
          </p:nvSpPr>
          <p:spPr>
            <a:xfrm>
              <a:off x="4311734" y="6050675"/>
              <a:ext cx="21381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72C37C-4113-B58A-7F48-8BAF19C57037}"/>
                </a:ext>
              </a:extLst>
            </p:cNvPr>
            <p:cNvSpPr/>
            <p:nvPr/>
          </p:nvSpPr>
          <p:spPr>
            <a:xfrm>
              <a:off x="3958685" y="4820873"/>
              <a:ext cx="21381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6210C0-E5CF-7DBA-C0C7-7F9828804A74}"/>
                </a:ext>
              </a:extLst>
            </p:cNvPr>
            <p:cNvSpPr/>
            <p:nvPr/>
          </p:nvSpPr>
          <p:spPr>
            <a:xfrm>
              <a:off x="8404762" y="3607103"/>
              <a:ext cx="21381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E0D818-B3AB-B127-5571-E3FC4EE4318F}"/>
                </a:ext>
              </a:extLst>
            </p:cNvPr>
            <p:cNvSpPr/>
            <p:nvPr/>
          </p:nvSpPr>
          <p:spPr>
            <a:xfrm>
              <a:off x="8404761" y="6054331"/>
              <a:ext cx="21381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3E6C051-F40E-0FF3-D31D-4C1294DD6FF5}"/>
                </a:ext>
              </a:extLst>
            </p:cNvPr>
            <p:cNvSpPr/>
            <p:nvPr/>
          </p:nvSpPr>
          <p:spPr>
            <a:xfrm>
              <a:off x="4640397" y="5435907"/>
              <a:ext cx="94261" cy="81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626A4-291A-95F9-7D65-A81745DED6A0}"/>
              </a:ext>
            </a:extLst>
          </p:cNvPr>
          <p:cNvSpPr txBox="1"/>
          <p:nvPr/>
        </p:nvSpPr>
        <p:spPr>
          <a:xfrm>
            <a:off x="8186839" y="2384478"/>
            <a:ext cx="2414016" cy="276999"/>
          </a:xfrm>
          <a:prstGeom prst="rect">
            <a:avLst/>
          </a:prstGeom>
          <a:solidFill>
            <a:schemeClr val="bg1">
              <a:alpha val="4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Solar Wind &amp; IMF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620D49-0CD2-71DC-0E18-3A4ADC5D72A3}"/>
              </a:ext>
            </a:extLst>
          </p:cNvPr>
          <p:cNvSpPr txBox="1"/>
          <p:nvPr/>
        </p:nvSpPr>
        <p:spPr>
          <a:xfrm>
            <a:off x="8186839" y="3053386"/>
            <a:ext cx="2414016" cy="276999"/>
          </a:xfrm>
          <a:prstGeom prst="rect">
            <a:avLst/>
          </a:prstGeom>
          <a:solidFill>
            <a:schemeClr val="bg1">
              <a:alpha val="4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Ring Current Index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80AAC958-7F65-4F1E-7C25-DD73CDC52CFD}"/>
              </a:ext>
            </a:extLst>
          </p:cNvPr>
          <p:cNvSpPr txBox="1"/>
          <p:nvPr/>
        </p:nvSpPr>
        <p:spPr>
          <a:xfrm>
            <a:off x="7492934" y="5887341"/>
            <a:ext cx="356408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GOLD Daily Mean Ave. at Noon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DAF39E-05A0-2697-522A-B83FA80FB2B7}"/>
              </a:ext>
            </a:extLst>
          </p:cNvPr>
          <p:cNvSpPr txBox="1"/>
          <p:nvPr/>
        </p:nvSpPr>
        <p:spPr>
          <a:xfrm>
            <a:off x="8186839" y="4187990"/>
            <a:ext cx="2414016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Radiation Belt Electrons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A7F50-8A98-4ED5-B218-C776B02BBA07}"/>
              </a:ext>
            </a:extLst>
          </p:cNvPr>
          <p:cNvSpPr txBox="1"/>
          <p:nvPr/>
        </p:nvSpPr>
        <p:spPr>
          <a:xfrm>
            <a:off x="7511238" y="2424352"/>
            <a:ext cx="474469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OMNI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F0C52A-F3C8-33E8-B0F6-06BB8E7B6026}"/>
              </a:ext>
            </a:extLst>
          </p:cNvPr>
          <p:cNvSpPr txBox="1"/>
          <p:nvPr/>
        </p:nvSpPr>
        <p:spPr>
          <a:xfrm>
            <a:off x="7474592" y="4874535"/>
            <a:ext cx="73503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AMPERE</a:t>
            </a:r>
          </a:p>
        </p:txBody>
      </p:sp>
      <p:sp>
        <p:nvSpPr>
          <p:cNvPr id="45" name="Content Placeholder 36">
            <a:extLst>
              <a:ext uri="{FF2B5EF4-FFF2-40B4-BE49-F238E27FC236}">
                <a16:creationId xmlns:a16="http://schemas.microsoft.com/office/drawing/2014/main" id="{C64697A7-821D-5B2F-8DA6-0A5513647547}"/>
              </a:ext>
            </a:extLst>
          </p:cNvPr>
          <p:cNvSpPr txBox="1">
            <a:spLocks/>
          </p:cNvSpPr>
          <p:nvPr/>
        </p:nvSpPr>
        <p:spPr>
          <a:xfrm>
            <a:off x="8755411" y="165491"/>
            <a:ext cx="2933878" cy="4558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Assessing the response of the coupled M-ITM system can mean a lot of disparate observations:</a:t>
            </a:r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12A3A599-9A34-BD39-EC45-295FF7B31A4E}"/>
              </a:ext>
            </a:extLst>
          </p:cNvPr>
          <p:cNvSpPr/>
          <p:nvPr/>
        </p:nvSpPr>
        <p:spPr>
          <a:xfrm>
            <a:off x="6638697" y="534878"/>
            <a:ext cx="5057306" cy="580910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74BCD52-E714-1047-DE55-2BAE19CA421E}"/>
              </a:ext>
            </a:extLst>
          </p:cNvPr>
          <p:cNvSpPr/>
          <p:nvPr/>
        </p:nvSpPr>
        <p:spPr>
          <a:xfrm>
            <a:off x="6565003" y="1336293"/>
            <a:ext cx="146304" cy="4503293"/>
          </a:xfrm>
          <a:prstGeom prst="rect">
            <a:avLst/>
          </a:prstGeom>
          <a:gradFill>
            <a:gsLst>
              <a:gs pos="99000">
                <a:srgbClr val="7030A0"/>
              </a:gs>
              <a:gs pos="0">
                <a:schemeClr val="accent6">
                  <a:lumMod val="50000"/>
                </a:schemeClr>
              </a:gs>
              <a:gs pos="40000">
                <a:schemeClr val="accent5">
                  <a:lumMod val="75000"/>
                </a:schemeClr>
              </a:gs>
              <a:gs pos="17000">
                <a:schemeClr val="accent5">
                  <a:lumMod val="75000"/>
                </a:schemeClr>
              </a:gs>
              <a:gs pos="91000">
                <a:schemeClr val="accent2"/>
              </a:gs>
              <a:gs pos="55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058" name="Down Arrow 2057">
            <a:extLst>
              <a:ext uri="{FF2B5EF4-FFF2-40B4-BE49-F238E27FC236}">
                <a16:creationId xmlns:a16="http://schemas.microsoft.com/office/drawing/2014/main" id="{5C618BB6-1319-A213-9B6A-61D289DFB646}"/>
              </a:ext>
            </a:extLst>
          </p:cNvPr>
          <p:cNvSpPr/>
          <p:nvPr/>
        </p:nvSpPr>
        <p:spPr>
          <a:xfrm>
            <a:off x="6502968" y="2865557"/>
            <a:ext cx="270477" cy="653153"/>
          </a:xfrm>
          <a:prstGeom prst="downArrow">
            <a:avLst/>
          </a:prstGeom>
          <a:solidFill>
            <a:schemeClr val="accent2"/>
          </a:solidFill>
          <a:ln>
            <a:gradFill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1">
                    <a:lumMod val="100000"/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059" name="Down Arrow 2058">
            <a:extLst>
              <a:ext uri="{FF2B5EF4-FFF2-40B4-BE49-F238E27FC236}">
                <a16:creationId xmlns:a16="http://schemas.microsoft.com/office/drawing/2014/main" id="{7E48C9FC-517F-AABD-78A7-5AEA9BCF1860}"/>
              </a:ext>
            </a:extLst>
          </p:cNvPr>
          <p:cNvSpPr/>
          <p:nvPr/>
        </p:nvSpPr>
        <p:spPr>
          <a:xfrm>
            <a:off x="6502968" y="1749153"/>
            <a:ext cx="270477" cy="498740"/>
          </a:xfrm>
          <a:prstGeom prst="downArrow">
            <a:avLst/>
          </a:prstGeom>
          <a:solidFill>
            <a:schemeClr val="accent2"/>
          </a:solidFill>
          <a:ln>
            <a:gradFill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1">
                    <a:lumMod val="100000"/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060" name="Up-Down Arrow 2059">
            <a:extLst>
              <a:ext uri="{FF2B5EF4-FFF2-40B4-BE49-F238E27FC236}">
                <a16:creationId xmlns:a16="http://schemas.microsoft.com/office/drawing/2014/main" id="{916003D1-2B25-8475-30D7-16E243B86559}"/>
              </a:ext>
            </a:extLst>
          </p:cNvPr>
          <p:cNvSpPr/>
          <p:nvPr/>
        </p:nvSpPr>
        <p:spPr>
          <a:xfrm>
            <a:off x="6501652" y="3998929"/>
            <a:ext cx="273109" cy="1121621"/>
          </a:xfrm>
          <a:prstGeom prst="up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C53478-81D1-4B57-9B1D-D8508E9DEC69}"/>
              </a:ext>
            </a:extLst>
          </p:cNvPr>
          <p:cNvSpPr txBox="1"/>
          <p:nvPr/>
        </p:nvSpPr>
        <p:spPr>
          <a:xfrm>
            <a:off x="5847919" y="1407171"/>
            <a:ext cx="109550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FA72D6-9DC1-6AD7-3A4E-F49D2BECAE15}"/>
              </a:ext>
            </a:extLst>
          </p:cNvPr>
          <p:cNvSpPr txBox="1"/>
          <p:nvPr/>
        </p:nvSpPr>
        <p:spPr>
          <a:xfrm>
            <a:off x="5800289" y="2586463"/>
            <a:ext cx="1007682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Interplanetary Space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3CEE33-7BF7-45B8-A6BE-68E98F0A12D9}"/>
              </a:ext>
            </a:extLst>
          </p:cNvPr>
          <p:cNvSpPr txBox="1"/>
          <p:nvPr/>
        </p:nvSpPr>
        <p:spPr>
          <a:xfrm>
            <a:off x="5414659" y="3932758"/>
            <a:ext cx="157713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Magnetosphere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5BA236-50C2-8ED7-2B1F-CA7E79944B51}"/>
              </a:ext>
            </a:extLst>
          </p:cNvPr>
          <p:cNvSpPr txBox="1"/>
          <p:nvPr/>
        </p:nvSpPr>
        <p:spPr>
          <a:xfrm>
            <a:off x="5674131" y="5452413"/>
            <a:ext cx="997220" cy="6001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Ionosphere &amp; </a:t>
            </a:r>
            <a:br>
              <a:rPr lang="en-US" sz="1100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Upper Atmosphere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6CBEEB-676F-66EF-553C-35C503CB1B3D}"/>
              </a:ext>
            </a:extLst>
          </p:cNvPr>
          <p:cNvSpPr txBox="1"/>
          <p:nvPr/>
        </p:nvSpPr>
        <p:spPr>
          <a:xfrm>
            <a:off x="8186839" y="5422934"/>
            <a:ext cx="2414016" cy="276999"/>
          </a:xfrm>
          <a:prstGeom prst="rect">
            <a:avLst/>
          </a:prstGeom>
          <a:solidFill>
            <a:schemeClr val="bg1">
              <a:alpha val="4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Thermospheric</a:t>
            </a:r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Neutral Composition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199408-46BE-49A0-267E-C1E86D28238E}"/>
              </a:ext>
            </a:extLst>
          </p:cNvPr>
          <p:cNvSpPr txBox="1"/>
          <p:nvPr/>
        </p:nvSpPr>
        <p:spPr>
          <a:xfrm>
            <a:off x="8186973" y="4854437"/>
            <a:ext cx="2413748" cy="276999"/>
          </a:xfrm>
          <a:prstGeom prst="rect">
            <a:avLst/>
          </a:prstGeom>
          <a:solidFill>
            <a:schemeClr val="bg1">
              <a:alpha val="4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Polar Cap Field-Aligned Currents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24BAB-1BB8-4E46-B5EE-8C636ED7F10C}"/>
              </a:ext>
            </a:extLst>
          </p:cNvPr>
          <p:cNvSpPr txBox="1"/>
          <p:nvPr/>
        </p:nvSpPr>
        <p:spPr>
          <a:xfrm>
            <a:off x="7462007" y="4295186"/>
            <a:ext cx="356408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Van Allen Probes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6E1958F-2DA0-638F-3A9C-A24C7F4954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0E7862B-7279-FC96-C9E0-1AD935734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179514"/>
            <a:ext cx="4610665" cy="50307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heliosphere is a highly coupled and dynamic system.</a:t>
            </a:r>
          </a:p>
          <a:p>
            <a:r>
              <a:rPr lang="en-US" dirty="0"/>
              <a:t>However, typical indices don’t capture all of the important storm-time phenomena in a one-to-one manner.</a:t>
            </a:r>
          </a:p>
          <a:p>
            <a:r>
              <a:rPr lang="en-US" dirty="0"/>
              <a:t>Storm-time phenomena in the magnetosphere, ionosphere, and upper atmosphere occur on various timescales, and impact different altitudes and latitudes.</a:t>
            </a:r>
          </a:p>
          <a:p>
            <a:r>
              <a:rPr lang="en-US" dirty="0"/>
              <a:t>Along with near-term upstream conditions, history of the system can influence response.</a:t>
            </a:r>
          </a:p>
          <a:p>
            <a:pPr lvl="1"/>
            <a:r>
              <a:rPr lang="en-US" dirty="0"/>
              <a:t>The recurring solar wind high-speed stream structure in 2019 drove very different storm-time responses that are not well captured by activity indices, like the radiation belt enhancements. </a:t>
            </a:r>
          </a:p>
          <a:p>
            <a:pPr lvl="1"/>
            <a:r>
              <a:rPr lang="en-US" dirty="0"/>
              <a:t>This likely points to pre-conditioning of the magnetospheric and ionospheric systems playing a large role in the evolution of a storm.</a:t>
            </a:r>
          </a:p>
        </p:txBody>
      </p:sp>
    </p:spTree>
    <p:extLst>
      <p:ext uri="{BB962C8B-B14F-4D97-AF65-F5344CB8AC3E}">
        <p14:creationId xmlns:p14="http://schemas.microsoft.com/office/powerpoint/2010/main" val="43195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75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Heliosphere &amp; Planetary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52500" y="1181100"/>
            <a:ext cx="9772472" cy="5029200"/>
          </a:xfrm>
        </p:spPr>
        <p:txBody>
          <a:bodyPr/>
          <a:lstStyle/>
          <a:p>
            <a:r>
              <a:rPr lang="en-US" dirty="0"/>
              <a:t>Solar minimum provides a unique opportunity to observe heliospheric phenomena in isolation</a:t>
            </a:r>
          </a:p>
          <a:p>
            <a:r>
              <a:rPr lang="en-US" dirty="0"/>
              <a:t>Allows the study of the impacts of certain events in isolation</a:t>
            </a:r>
          </a:p>
          <a:p>
            <a:pPr lvl="1"/>
            <a:r>
              <a:rPr lang="en-US" dirty="0"/>
              <a:t>So, we can connect phenomena from solar origin to the subsequent systems impacted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EF0557-557E-4E05-A15C-E44F5A05222A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F90537D-A03A-2EA2-3578-8930151DA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118" y="6546887"/>
            <a:ext cx="582274" cy="2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1FCC1-023E-A6E6-707E-D83C419E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880" y="3106002"/>
            <a:ext cx="2649728" cy="2649728"/>
          </a:xfrm>
          <a:prstGeom prst="rect">
            <a:avLst/>
          </a:prstGeom>
        </p:spPr>
      </p:pic>
      <p:pic>
        <p:nvPicPr>
          <p:cNvPr id="2052" name="Picture 4" descr="Details are in the caption following the image">
            <a:extLst>
              <a:ext uri="{FF2B5EF4-FFF2-40B4-BE49-F238E27FC236}">
                <a16:creationId xmlns:a16="http://schemas.microsoft.com/office/drawing/2014/main" id="{72FA9AA6-286B-7428-F8D3-19A0B03C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392" y="2882024"/>
            <a:ext cx="5928940" cy="32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03F79-3179-00F6-81BF-F2CA7CE00C74}"/>
              </a:ext>
            </a:extLst>
          </p:cNvPr>
          <p:cNvSpPr txBox="1"/>
          <p:nvPr/>
        </p:nvSpPr>
        <p:spPr>
          <a:xfrm>
            <a:off x="1365392" y="6132228"/>
            <a:ext cx="1805302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Gibson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24720-0B6C-2D24-ACBF-753B17A2120F}"/>
              </a:ext>
            </a:extLst>
          </p:cNvPr>
          <p:cNvSpPr txBox="1"/>
          <p:nvPr/>
        </p:nvSpPr>
        <p:spPr>
          <a:xfrm>
            <a:off x="1984936" y="2668557"/>
            <a:ext cx="639919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1996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7B62B-2A4F-0290-ADC8-8A770EA386FD}"/>
              </a:ext>
            </a:extLst>
          </p:cNvPr>
          <p:cNvSpPr txBox="1"/>
          <p:nvPr/>
        </p:nvSpPr>
        <p:spPr>
          <a:xfrm>
            <a:off x="3622302" y="2683146"/>
            <a:ext cx="1164101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2008-2009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AFDB0-D685-6478-332B-ED27BB046060}"/>
              </a:ext>
            </a:extLst>
          </p:cNvPr>
          <p:cNvSpPr txBox="1"/>
          <p:nvPr/>
        </p:nvSpPr>
        <p:spPr>
          <a:xfrm>
            <a:off x="5670720" y="2683146"/>
            <a:ext cx="1164101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51640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B955-7D4B-2700-16C0-87BD0C3C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Corotating Interaction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E0670-9E6E-625C-4FC6-CFB1D44F48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Coronal holes are regions of open magnetic flux which emit high speed solar wind</a:t>
            </a:r>
          </a:p>
          <a:p>
            <a:r>
              <a:rPr lang="en-US" dirty="0"/>
              <a:t>As these high speed streams expand into the persisting slow solar wind, a compression regions forms which can eventually form a forward and reverse shock pair</a:t>
            </a:r>
          </a:p>
          <a:p>
            <a:pPr lvl="1"/>
            <a:r>
              <a:rPr lang="en-US" dirty="0"/>
              <a:t>As such, these structures sculpt out the heliosphere, impact planetary systems, and are important in solar wind particle acceleration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8E4A-B9D8-988E-36AD-C24F495B42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22 January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6459A-020D-1666-81C1-31C6BE0732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WHPI Colloquia Series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A77A-0934-255E-F769-3EFA21961D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E1EA7-A75C-1911-1BCB-D0650259D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70" y="2819541"/>
            <a:ext cx="5231496" cy="3614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D62E9-0A8D-DA33-F53F-E047ADD24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153" y="2956119"/>
            <a:ext cx="3585681" cy="3499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A74194-675C-9294-700A-6A69305CC191}"/>
              </a:ext>
            </a:extLst>
          </p:cNvPr>
          <p:cNvSpPr txBox="1"/>
          <p:nvPr/>
        </p:nvSpPr>
        <p:spPr>
          <a:xfrm>
            <a:off x="9511990" y="6025266"/>
            <a:ext cx="1239442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400" i="1" dirty="0" err="1">
                <a:solidFill>
                  <a:schemeClr val="tx2">
                    <a:lumMod val="75000"/>
                  </a:schemeClr>
                </a:solidFill>
              </a:rPr>
              <a:t>Pizzo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1978)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81820-2A31-802C-9A3A-4ED3146C3807}"/>
              </a:ext>
            </a:extLst>
          </p:cNvPr>
          <p:cNvSpPr txBox="1"/>
          <p:nvPr/>
        </p:nvSpPr>
        <p:spPr>
          <a:xfrm rot="16200000">
            <a:off x="-290730" y="5528092"/>
            <a:ext cx="1636987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Allen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33882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3CCF-7593-B80E-D1B4-66E68F98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AF214-C5EB-E990-AE96-AEB9367DBF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655D5-4DF6-3CA7-9FAD-E2DE79B68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9D75043-3DA5-F5BF-0818-81D3D3725E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pic>
        <p:nvPicPr>
          <p:cNvPr id="4102" name="Picture 6" descr="Details are in the caption following the image">
            <a:extLst>
              <a:ext uri="{FF2B5EF4-FFF2-40B4-BE49-F238E27FC236}">
                <a16:creationId xmlns:a16="http://schemas.microsoft.com/office/drawing/2014/main" id="{114C2B26-8B20-EE77-3F8B-406563E7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840" y="944747"/>
            <a:ext cx="6573136" cy="25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etails are in the caption following the image">
            <a:extLst>
              <a:ext uri="{FF2B5EF4-FFF2-40B4-BE49-F238E27FC236}">
                <a16:creationId xmlns:a16="http://schemas.microsoft.com/office/drawing/2014/main" id="{6941EC56-C001-5FF9-84DA-00886663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5433" y="3811516"/>
            <a:ext cx="6588184" cy="23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48C216-A4A2-1FFE-6A5A-AC93A428CD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4" y="1766489"/>
            <a:ext cx="5231496" cy="36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E663-094B-75E6-0983-C890C493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3482622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Heliospheric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5A55E-2DCE-61CF-4BFB-5FF2412611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2A41-D536-EB66-C612-1981EBF462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05CE20-0B13-EC2E-F66C-D457965CF5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pic>
        <p:nvPicPr>
          <p:cNvPr id="5126" name="Picture 6" descr="Details are in the caption following the image">
            <a:extLst>
              <a:ext uri="{FF2B5EF4-FFF2-40B4-BE49-F238E27FC236}">
                <a16:creationId xmlns:a16="http://schemas.microsoft.com/office/drawing/2014/main" id="{D9C029C8-6468-3C04-F1FF-8EA8B466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31" y="2004274"/>
            <a:ext cx="3638770" cy="36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tails are in the caption following the image">
            <a:extLst>
              <a:ext uri="{FF2B5EF4-FFF2-40B4-BE49-F238E27FC236}">
                <a16:creationId xmlns:a16="http://schemas.microsoft.com/office/drawing/2014/main" id="{80434634-63CC-1648-3F35-F7D4901D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872" y="31530"/>
            <a:ext cx="8328837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7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9438-4C92-52B9-C11C-AF17362A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9100"/>
            <a:ext cx="3936124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Heliospheric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DDC18-4DB0-B919-134C-C68AECA150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2396358"/>
            <a:ext cx="3197406" cy="3813941"/>
          </a:xfrm>
        </p:spPr>
        <p:txBody>
          <a:bodyPr/>
          <a:lstStyle/>
          <a:p>
            <a:r>
              <a:rPr lang="en-US" dirty="0"/>
              <a:t>Back-mapping solar wind observations to source Carrington longitude illustrates how these structures impact the heliosphere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8537-D484-6419-BD35-1E4630675F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E685E-23EA-D561-6C0C-EF4A9AB41C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A5D5A2-DE18-A04A-FE0B-8CBB11B83B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33A74-61DD-FCF3-1341-8FA8F9EB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28" y="214603"/>
            <a:ext cx="7998372" cy="62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5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D5F71-5AFF-0D36-D28C-6023E6DC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Heliospheric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B4174-9182-7D5E-911C-24AEA3B27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179514"/>
            <a:ext cx="6265745" cy="5030786"/>
          </a:xfrm>
        </p:spPr>
        <p:txBody>
          <a:bodyPr/>
          <a:lstStyle/>
          <a:p>
            <a:r>
              <a:rPr lang="en-US" dirty="0"/>
              <a:t>Representing the observations along their orbital track reveals both the structure of CIRs in the inner heliosphere as well as discrepancies in observations.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402FC-6E45-8780-5996-839D74D086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3E2E6-738F-B186-C8EF-B047D71894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0D34AA-5A38-5127-8099-F38216B956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0BEE2-FBCB-3C54-FACA-910BAFBDB3F7}"/>
              </a:ext>
            </a:extLst>
          </p:cNvPr>
          <p:cNvGrpSpPr/>
          <p:nvPr/>
        </p:nvGrpSpPr>
        <p:grpSpPr>
          <a:xfrm>
            <a:off x="7351827" y="314746"/>
            <a:ext cx="2392064" cy="6018336"/>
            <a:chOff x="5557288" y="681081"/>
            <a:chExt cx="2288610" cy="57580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EEC18D-3F06-A6C2-01A0-216BA660C7A1}"/>
                </a:ext>
              </a:extLst>
            </p:cNvPr>
            <p:cNvGrpSpPr/>
            <p:nvPr/>
          </p:nvGrpSpPr>
          <p:grpSpPr>
            <a:xfrm>
              <a:off x="5557288" y="681081"/>
              <a:ext cx="2288610" cy="5758050"/>
              <a:chOff x="5557288" y="711561"/>
              <a:chExt cx="2288610" cy="57580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CA1E169-00A4-7315-7C25-7B7DB16A58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74669" y="711561"/>
                <a:ext cx="1851851" cy="194213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B044553-BC32-BEB2-300F-ABE21FB23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75835" y="2689069"/>
                <a:ext cx="2270063" cy="1820203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823DE1D-7498-EFB7-CD6E-F1BF6A943ECF}"/>
                  </a:ext>
                </a:extLst>
              </p:cNvPr>
              <p:cNvGrpSpPr/>
              <p:nvPr/>
            </p:nvGrpSpPr>
            <p:grpSpPr>
              <a:xfrm>
                <a:off x="5557288" y="4607200"/>
                <a:ext cx="1902141" cy="1862411"/>
                <a:chOff x="5292991" y="5215861"/>
                <a:chExt cx="2205926" cy="2159851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8E0783E-BA7F-F384-B8FF-4291D5DBA8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95975" y="7253365"/>
                  <a:ext cx="2202942" cy="122347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5EF5A45-22E7-72E5-EBA4-6E4559D1BB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92991" y="5215861"/>
                  <a:ext cx="2147338" cy="203755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Picture 3" descr="page1image51121616">
              <a:extLst>
                <a:ext uri="{FF2B5EF4-FFF2-40B4-BE49-F238E27FC236}">
                  <a16:creationId xmlns:a16="http://schemas.microsoft.com/office/drawing/2014/main" id="{0E869A96-5B58-E958-6F40-08DB136A38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6062" y="2427234"/>
              <a:ext cx="411654" cy="12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page1image51121616">
              <a:extLst>
                <a:ext uri="{FF2B5EF4-FFF2-40B4-BE49-F238E27FC236}">
                  <a16:creationId xmlns:a16="http://schemas.microsoft.com/office/drawing/2014/main" id="{33FA86C0-A332-4868-C691-E196B002B8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6062" y="4289089"/>
              <a:ext cx="406830" cy="12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page1image51121616">
              <a:extLst>
                <a:ext uri="{FF2B5EF4-FFF2-40B4-BE49-F238E27FC236}">
                  <a16:creationId xmlns:a16="http://schemas.microsoft.com/office/drawing/2014/main" id="{AC2B8327-D53E-D4D2-E7EA-16D8080738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3340" y="6183663"/>
              <a:ext cx="411654" cy="12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80" name="Picture 12" descr="Details are in the caption following the image">
            <a:extLst>
              <a:ext uri="{FF2B5EF4-FFF2-40B4-BE49-F238E27FC236}">
                <a16:creationId xmlns:a16="http://schemas.microsoft.com/office/drawing/2014/main" id="{1B810736-CB54-77BA-00DF-E1590F4E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51" y="2205247"/>
            <a:ext cx="6451712" cy="40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8386709-7F45-F360-868B-7C7077A10E4D}"/>
              </a:ext>
            </a:extLst>
          </p:cNvPr>
          <p:cNvGrpSpPr/>
          <p:nvPr/>
        </p:nvGrpSpPr>
        <p:grpSpPr>
          <a:xfrm>
            <a:off x="9749207" y="288586"/>
            <a:ext cx="2474877" cy="6062927"/>
            <a:chOff x="9749207" y="288586"/>
            <a:chExt cx="2474877" cy="6062927"/>
          </a:xfrm>
        </p:grpSpPr>
        <p:pic>
          <p:nvPicPr>
            <p:cNvPr id="7176" name="Picture 8" descr="Details are in the caption following the image">
              <a:extLst>
                <a:ext uri="{FF2B5EF4-FFF2-40B4-BE49-F238E27FC236}">
                  <a16:creationId xmlns:a16="http://schemas.microsoft.com/office/drawing/2014/main" id="{C721E782-484C-9AEF-9EB2-4574186568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63226" y="288586"/>
              <a:ext cx="1951892" cy="210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Details are in the caption following the image">
              <a:extLst>
                <a:ext uri="{FF2B5EF4-FFF2-40B4-BE49-F238E27FC236}">
                  <a16:creationId xmlns:a16="http://schemas.microsoft.com/office/drawing/2014/main" id="{20404911-E1FD-DBCB-D684-E9576C43D4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"/>
            <a:stretch/>
          </p:blipFill>
          <p:spPr bwMode="auto">
            <a:xfrm>
              <a:off x="9754569" y="2364830"/>
              <a:ext cx="2418180" cy="1992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Details are in the caption following the image">
              <a:extLst>
                <a:ext uri="{FF2B5EF4-FFF2-40B4-BE49-F238E27FC236}">
                  <a16:creationId xmlns:a16="http://schemas.microsoft.com/office/drawing/2014/main" id="{DEDBEAE3-F067-572E-EE99-61BDFAC37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49207" y="4360962"/>
              <a:ext cx="1989988" cy="199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F61751-C4F7-F204-E636-99E76429E631}"/>
                </a:ext>
              </a:extLst>
            </p:cNvPr>
            <p:cNvSpPr/>
            <p:nvPr/>
          </p:nvSpPr>
          <p:spPr>
            <a:xfrm>
              <a:off x="9901188" y="2293495"/>
              <a:ext cx="1842707" cy="116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FED5E7-C453-6C82-CB5C-FA6AA726FA1A}"/>
                </a:ext>
              </a:extLst>
            </p:cNvPr>
            <p:cNvSpPr/>
            <p:nvPr/>
          </p:nvSpPr>
          <p:spPr>
            <a:xfrm>
              <a:off x="9811450" y="2326291"/>
              <a:ext cx="15390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8711B0-263E-930B-7D2D-1DD52C94E7A6}"/>
                </a:ext>
              </a:extLst>
            </p:cNvPr>
            <p:cNvSpPr/>
            <p:nvPr/>
          </p:nvSpPr>
          <p:spPr>
            <a:xfrm>
              <a:off x="11705493" y="471638"/>
              <a:ext cx="143207" cy="1798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D3B18C-1CDE-4C5A-AE5A-27387F70449B}"/>
                </a:ext>
              </a:extLst>
            </p:cNvPr>
            <p:cNvSpPr/>
            <p:nvPr/>
          </p:nvSpPr>
          <p:spPr>
            <a:xfrm>
              <a:off x="11721534" y="4380489"/>
              <a:ext cx="250927" cy="1842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E68A1D3-B463-0D0A-CDE4-3FAF3C86421A}"/>
                </a:ext>
              </a:extLst>
            </p:cNvPr>
            <p:cNvSpPr/>
            <p:nvPr/>
          </p:nvSpPr>
          <p:spPr>
            <a:xfrm>
              <a:off x="9872312" y="4258940"/>
              <a:ext cx="1871583" cy="106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A4180E0-A2B8-5912-C7A0-76B201711D82}"/>
                </a:ext>
              </a:extLst>
            </p:cNvPr>
            <p:cNvSpPr/>
            <p:nvPr/>
          </p:nvSpPr>
          <p:spPr>
            <a:xfrm>
              <a:off x="9811450" y="4282358"/>
              <a:ext cx="153906" cy="60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854337-BF10-A55D-9B19-B26461E238E2}"/>
                </a:ext>
              </a:extLst>
            </p:cNvPr>
            <p:cNvSpPr/>
            <p:nvPr/>
          </p:nvSpPr>
          <p:spPr>
            <a:xfrm>
              <a:off x="12092539" y="4282358"/>
              <a:ext cx="131545" cy="60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5158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EF31-6FDC-5310-73BA-F7D250D8F39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133D1-9902-F2FB-1E94-33951E2DA6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4805E2-A03D-9D65-AD1B-9063DCEC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Magnetospheric Impacts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92B7EE-E9D4-9B2C-381E-9D99C250AB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731980"/>
            <a:ext cx="6075024" cy="4478319"/>
          </a:xfrm>
        </p:spPr>
        <p:txBody>
          <a:bodyPr/>
          <a:lstStyle/>
          <a:p>
            <a:r>
              <a:rPr lang="en-US" dirty="0"/>
              <a:t>The high speed solar wind with compressed density pile-up region will compress the dayside magnetosphere and drive magnetospheric convection.</a:t>
            </a:r>
          </a:p>
          <a:p>
            <a:r>
              <a:rPr lang="en-US" dirty="0"/>
              <a:t>This convection and magnetopause compression drive field aligned currents, trigger geomagnetic storms and substorms, and build up the radiation belt.</a:t>
            </a:r>
          </a:p>
          <a:p>
            <a:pPr lvl="1"/>
            <a:r>
              <a:rPr lang="en-US" dirty="0"/>
              <a:t>Notably, the prominent CIR during CR2221 lead to the most pronounced 7.7 MeV radiation belt electron enhancement in over 2 years prior (Hudson et al., 2021).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7189ED-855A-01FC-CDC4-15E682379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524" y="64308"/>
            <a:ext cx="5164476" cy="643616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A250BA-E8E7-791C-C13D-FC57D48978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</p:spTree>
    <p:extLst>
      <p:ext uri="{BB962C8B-B14F-4D97-AF65-F5344CB8AC3E}">
        <p14:creationId xmlns:p14="http://schemas.microsoft.com/office/powerpoint/2010/main" val="35196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65C32-0107-87C7-BFDB-DE7C74D7548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29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86A29-D2D4-8211-36C0-7DE9F25DAB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F6CFF3-CA15-8831-4600-D8816B41AA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1502978"/>
            <a:ext cx="4724399" cy="4853215"/>
          </a:xfrm>
        </p:spPr>
        <p:txBody>
          <a:bodyPr>
            <a:normAutofit/>
          </a:bodyPr>
          <a:lstStyle/>
          <a:p>
            <a:r>
              <a:rPr lang="en-US" dirty="0"/>
              <a:t>As CIRs can last for several solar rotations this can lead to repeated storms which can have additional effects due to pre-conditioning</a:t>
            </a:r>
          </a:p>
          <a:p>
            <a:pPr lvl="1"/>
            <a:r>
              <a:rPr lang="en-US" dirty="0"/>
              <a:t>The plasma sheet becomes mass loaded, which convects into the inner magnetosphere</a:t>
            </a:r>
          </a:p>
          <a:p>
            <a:pPr lvl="1"/>
            <a:r>
              <a:rPr lang="en-US" dirty="0"/>
              <a:t>Presence of oxygen ions in the plasmasheet is linked to different timescales of storm-time recovery via charge exchange lifetimes and impacts on the instabilities that can lead to substorms, like the tearing instability.</a:t>
            </a:r>
          </a:p>
          <a:p>
            <a:pPr lvl="1"/>
            <a:r>
              <a:rPr lang="en-US" dirty="0"/>
              <a:t>Preconditioning of seed particles enable enhanced acceleration during the main CIR through local stochastic acceleration of the seed population by chorus emissions</a:t>
            </a:r>
            <a:r>
              <a:rPr lang="en-US" i="1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4E823-1629-33B4-1ED2-EDD2FBF1B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384" y="-70"/>
            <a:ext cx="6809505" cy="64389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020661-903A-6643-CDB3-C060075A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5228897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Magnetospheric Impacts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3FAF27A-6ED2-77D2-8665-93EA56D752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284" y="6500814"/>
            <a:ext cx="2542537" cy="355600"/>
          </a:xfrm>
        </p:spPr>
        <p:txBody>
          <a:bodyPr/>
          <a:lstStyle/>
          <a:p>
            <a:r>
              <a:rPr lang="en-US" dirty="0"/>
              <a:t>WHPI Colloquia Series</a:t>
            </a:r>
          </a:p>
        </p:txBody>
      </p:sp>
    </p:spTree>
    <p:extLst>
      <p:ext uri="{BB962C8B-B14F-4D97-AF65-F5344CB8AC3E}">
        <p14:creationId xmlns:p14="http://schemas.microsoft.com/office/powerpoint/2010/main" val="5586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tended-Template_Light-Theme_16x9" id="{5701C006-0185-F640-8FF7-3E3E2E175320}" vid="{DE6EC2A9-9F60-0D49-9F93-4CA4E8485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7dc69b7d5cdc30166cb3b33179ded64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8b1f32b3baab200f1a8fb7d5950201f6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6A359086-6BA5-492A-BA85-B568B60595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3D6981-20AC-4314-8F0B-588AB5E283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1FBB5A-DA9D-44A7-95FF-C9AE2A81012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1468</TotalTime>
  <Words>761</Words>
  <Application>Microsoft Macintosh PowerPoint</Application>
  <PresentationFormat>Widescreen</PresentationFormat>
  <Paragraphs>99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.AppleSystemUIFont</vt:lpstr>
      <vt:lpstr>Arial</vt:lpstr>
      <vt:lpstr>Arial Narrow</vt:lpstr>
      <vt:lpstr>Calibri</vt:lpstr>
      <vt:lpstr>Courier New</vt:lpstr>
      <vt:lpstr>Helvetica</vt:lpstr>
      <vt:lpstr>Wingdings</vt:lpstr>
      <vt:lpstr>APL-PowerPoint-Theme_light</vt:lpstr>
      <vt:lpstr>A Mosaic of the Inner Heliosphere:</vt:lpstr>
      <vt:lpstr>Whole Heliosphere &amp; Planetary Interactions</vt:lpstr>
      <vt:lpstr>Corotating Interaction Regions</vt:lpstr>
      <vt:lpstr>Solar Source</vt:lpstr>
      <vt:lpstr>Heliospheric Impacts</vt:lpstr>
      <vt:lpstr>Heliospheric Impacts</vt:lpstr>
      <vt:lpstr>Heliospheric Impacts</vt:lpstr>
      <vt:lpstr>Magnetospheric Impacts</vt:lpstr>
      <vt:lpstr>Magnetospheric Impacts</vt:lpstr>
      <vt:lpstr>Magnetospheric Impacts</vt:lpstr>
      <vt:lpstr>Ionospheric Impacts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Mosaic of the Inner Heliosphere:</dc:title>
  <dc:subject/>
  <dc:creator>Robert C Allen</dc:creator>
  <cp:keywords/>
  <dc:description>Version 1.0</dc:description>
  <cp:lastModifiedBy>Allen, Robert C.</cp:lastModifiedBy>
  <cp:revision>25</cp:revision>
  <cp:lastPrinted>2017-08-24T18:44:08Z</cp:lastPrinted>
  <dcterms:created xsi:type="dcterms:W3CDTF">2024-02-21T17:03:08Z</dcterms:created>
  <dcterms:modified xsi:type="dcterms:W3CDTF">2024-04-29T18:18:04Z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